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87" r:id="rId8"/>
    <p:sldId id="286" r:id="rId9"/>
    <p:sldId id="285" r:id="rId10"/>
    <p:sldId id="261" r:id="rId11"/>
    <p:sldId id="284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83" r:id="rId26"/>
    <p:sldId id="282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Excitment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Performance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Safety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Technology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Courses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Cost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Folha1!$C$3:$C$8</c:f>
              <c:strCache>
                <c:ptCount val="6"/>
                <c:pt idx="0">
                  <c:v>Excitment</c:v>
                </c:pt>
                <c:pt idx="1">
                  <c:v>Performance</c:v>
                </c:pt>
                <c:pt idx="2">
                  <c:v>Safety</c:v>
                </c:pt>
                <c:pt idx="3">
                  <c:v>Technology</c:v>
                </c:pt>
                <c:pt idx="4">
                  <c:v>Courses</c:v>
                </c:pt>
                <c:pt idx="5">
                  <c:v>Cost</c:v>
                </c:pt>
              </c:strCache>
            </c:strRef>
          </c:cat>
          <c:val>
            <c:numRef>
              <c:f>Folha1!$D$3:$D$8</c:f>
              <c:numCache>
                <c:formatCode>General</c:formatCode>
                <c:ptCount val="6"/>
                <c:pt idx="0">
                  <c:v>16.666665999999999</c:v>
                </c:pt>
                <c:pt idx="1">
                  <c:v>16.666666599999999</c:v>
                </c:pt>
                <c:pt idx="2">
                  <c:v>16.666666599999999</c:v>
                </c:pt>
                <c:pt idx="3">
                  <c:v>16.666666599999999</c:v>
                </c:pt>
                <c:pt idx="4">
                  <c:v>16.666666599999999</c:v>
                </c:pt>
                <c:pt idx="5">
                  <c:v>16.666666666000001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marker>
            <c:symbol val="none"/>
          </c:marker>
          <c:cat>
            <c:strRef>
              <c:f>Folha1!$D$25:$D$30</c:f>
              <c:strCache>
                <c:ptCount val="6"/>
                <c:pt idx="0">
                  <c:v>Cornering ability</c:v>
                </c:pt>
                <c:pt idx="1">
                  <c:v>Upgradable</c:v>
                </c:pt>
                <c:pt idx="2">
                  <c:v>Acceleration</c:v>
                </c:pt>
                <c:pt idx="3">
                  <c:v>Cost</c:v>
                </c:pt>
                <c:pt idx="4">
                  <c:v>Safety</c:v>
                </c:pt>
                <c:pt idx="5">
                  <c:v>Ease of Maintenance</c:v>
                </c:pt>
              </c:strCache>
            </c:strRef>
          </c:cat>
          <c:val>
            <c:numRef>
              <c:f>Folha1!$E$25:$E$30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marker>
            <c:symbol val="none"/>
          </c:marker>
          <c:cat>
            <c:strRef>
              <c:f>Folha1!$D$25:$D$30</c:f>
              <c:strCache>
                <c:ptCount val="6"/>
                <c:pt idx="0">
                  <c:v>Cornering ability</c:v>
                </c:pt>
                <c:pt idx="1">
                  <c:v>Upgradable</c:v>
                </c:pt>
                <c:pt idx="2">
                  <c:v>Acceleration</c:v>
                </c:pt>
                <c:pt idx="3">
                  <c:v>Cost</c:v>
                </c:pt>
                <c:pt idx="4">
                  <c:v>Safety</c:v>
                </c:pt>
                <c:pt idx="5">
                  <c:v>Ease of Maintenance</c:v>
                </c:pt>
              </c:strCache>
            </c:strRef>
          </c:cat>
          <c:val>
            <c:numRef>
              <c:f>Folha1!$F$25:$F$30</c:f>
              <c:numCache>
                <c:formatCode>General</c:formatCode>
                <c:ptCount val="6"/>
                <c:pt idx="0">
                  <c:v>30</c:v>
                </c:pt>
                <c:pt idx="1">
                  <c:v>10</c:v>
                </c:pt>
                <c:pt idx="2">
                  <c:v>20</c:v>
                </c:pt>
                <c:pt idx="3">
                  <c:v>10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01280"/>
        <c:axId val="82090176"/>
      </c:radarChart>
      <c:catAx>
        <c:axId val="10160128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82090176"/>
        <c:crosses val="autoZero"/>
        <c:auto val="1"/>
        <c:lblAlgn val="ctr"/>
        <c:lblOffset val="100"/>
        <c:noMultiLvlLbl val="0"/>
      </c:catAx>
      <c:valAx>
        <c:axId val="8209017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1601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Folha1!$C$5:$C$8</c:f>
              <c:numCache>
                <c:formatCode>0%</c:formatCode>
                <c:ptCount val="4"/>
                <c:pt idx="0">
                  <c:v>0.4</c:v>
                </c:pt>
                <c:pt idx="1">
                  <c:v>0.15</c:v>
                </c:pt>
                <c:pt idx="2">
                  <c:v>0.3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Folha1!$C$5:$C$8</c:f>
              <c:numCache>
                <c:formatCode>0%</c:formatCode>
                <c:ptCount val="4"/>
                <c:pt idx="0">
                  <c:v>0.4</c:v>
                </c:pt>
                <c:pt idx="1">
                  <c:v>0.15</c:v>
                </c:pt>
                <c:pt idx="2">
                  <c:v>0.3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Folha1!$B$5:$B$9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Folha1!$C$5:$C$9</c:f>
              <c:numCache>
                <c:formatCode>#,##0.00\ "€"</c:formatCode>
                <c:ptCount val="5"/>
                <c:pt idx="0">
                  <c:v>-1500</c:v>
                </c:pt>
                <c:pt idx="1">
                  <c:v>-2000</c:v>
                </c:pt>
                <c:pt idx="2">
                  <c:v>-1000</c:v>
                </c:pt>
                <c:pt idx="3">
                  <c:v>0</c:v>
                </c:pt>
                <c:pt idx="4">
                  <c:v>2000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928896"/>
        <c:axId val="101929472"/>
      </c:scatterChart>
      <c:valAx>
        <c:axId val="10192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929472"/>
        <c:crosses val="autoZero"/>
        <c:crossBetween val="midCat"/>
      </c:valAx>
      <c:valAx>
        <c:axId val="101929472"/>
        <c:scaling>
          <c:orientation val="minMax"/>
        </c:scaling>
        <c:delete val="0"/>
        <c:axPos val="l"/>
        <c:majorGridlines/>
        <c:numFmt formatCode="#,##0.00\ &quot;€&quot;" sourceLinked="1"/>
        <c:majorTickMark val="out"/>
        <c:minorTickMark val="none"/>
        <c:tickLblPos val="nextTo"/>
        <c:crossAx val="1019288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1002-F47F-437E-A1AB-A5144118A3DA}" type="datetimeFigureOut">
              <a:rPr lang="pt-PT" smtClean="0"/>
              <a:t>22-11-2012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13529B-E0FA-4CFA-A17C-ED6E3108C34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1002-F47F-437E-A1AB-A5144118A3DA}" type="datetimeFigureOut">
              <a:rPr lang="pt-PT" smtClean="0"/>
              <a:t>22-11-2012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29B-E0FA-4CFA-A17C-ED6E3108C34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1002-F47F-437E-A1AB-A5144118A3DA}" type="datetimeFigureOut">
              <a:rPr lang="pt-PT" smtClean="0"/>
              <a:t>22-11-2012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29B-E0FA-4CFA-A17C-ED6E3108C34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1002-F47F-437E-A1AB-A5144118A3DA}" type="datetimeFigureOut">
              <a:rPr lang="pt-PT" smtClean="0"/>
              <a:t>22-11-2012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29B-E0FA-4CFA-A17C-ED6E3108C34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1002-F47F-437E-A1AB-A5144118A3DA}" type="datetimeFigureOut">
              <a:rPr lang="pt-PT" smtClean="0"/>
              <a:t>22-11-2012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13529B-E0FA-4CFA-A17C-ED6E3108C346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1002-F47F-437E-A1AB-A5144118A3DA}" type="datetimeFigureOut">
              <a:rPr lang="pt-PT" smtClean="0"/>
              <a:t>22-11-2012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29B-E0FA-4CFA-A17C-ED6E3108C34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1002-F47F-437E-A1AB-A5144118A3DA}" type="datetimeFigureOut">
              <a:rPr lang="pt-PT" smtClean="0"/>
              <a:t>22-11-2012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29B-E0FA-4CFA-A17C-ED6E3108C34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1002-F47F-437E-A1AB-A5144118A3DA}" type="datetimeFigureOut">
              <a:rPr lang="pt-PT" smtClean="0"/>
              <a:t>22-11-2012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29B-E0FA-4CFA-A17C-ED6E3108C34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1002-F47F-437E-A1AB-A5144118A3DA}" type="datetimeFigureOut">
              <a:rPr lang="pt-PT" smtClean="0"/>
              <a:t>22-11-2012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29B-E0FA-4CFA-A17C-ED6E3108C34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1002-F47F-437E-A1AB-A5144118A3DA}" type="datetimeFigureOut">
              <a:rPr lang="pt-PT" smtClean="0"/>
              <a:t>22-11-2012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29B-E0FA-4CFA-A17C-ED6E3108C346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1002-F47F-437E-A1AB-A5144118A3DA}" type="datetimeFigureOut">
              <a:rPr lang="pt-PT" smtClean="0"/>
              <a:t>22-11-2012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13529B-E0FA-4CFA-A17C-ED6E3108C346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96B1002-F47F-437E-A1AB-A5144118A3DA}" type="datetimeFigureOut">
              <a:rPr lang="pt-PT" smtClean="0"/>
              <a:t>22-11-2012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F13529B-E0FA-4CFA-A17C-ED6E3108C346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416824" cy="3491879"/>
          </a:xfrm>
        </p:spPr>
        <p:txBody>
          <a:bodyPr/>
          <a:lstStyle/>
          <a:p>
            <a:r>
              <a:rPr lang="pt-PT" sz="4000" dirty="0" smtClean="0">
                <a:latin typeface="Tahoma" pitchFamily="34" charset="0"/>
                <a:cs typeface="Tahoma" pitchFamily="34" charset="0"/>
              </a:rPr>
              <a:t>Business </a:t>
            </a:r>
            <a:r>
              <a:rPr lang="pt-PT" sz="4000" dirty="0" err="1" smtClean="0">
                <a:latin typeface="Tahoma" pitchFamily="34" charset="0"/>
                <a:cs typeface="Tahoma" pitchFamily="34" charset="0"/>
              </a:rPr>
              <a:t>Plan</a:t>
            </a:r>
            <a:r>
              <a:rPr lang="pt-PT" sz="4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latin typeface="Tahoma" pitchFamily="34" charset="0"/>
                <a:cs typeface="Tahoma" pitchFamily="34" charset="0"/>
              </a:rPr>
              <a:t>Presentation</a:t>
            </a:r>
            <a:r>
              <a:rPr lang="pt-PT" sz="4000" dirty="0" smtClean="0">
                <a:latin typeface="Tahoma" pitchFamily="34" charset="0"/>
                <a:cs typeface="Tahoma" pitchFamily="34" charset="0"/>
              </a:rPr>
              <a:t> Guide</a:t>
            </a:r>
            <a:endParaRPr lang="pt-PT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FST Concept Car 2013 – </a:t>
            </a:r>
            <a:r>
              <a:rPr lang="en-US" dirty="0" err="1"/>
              <a:t>Grupo</a:t>
            </a:r>
            <a:r>
              <a:rPr lang="en-US" dirty="0"/>
              <a:t> 1 </a:t>
            </a:r>
            <a:endParaRPr lang="pt-P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144932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://www.sage.pt/UI/Pics/Image/News/Logo_FEU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" y="9547"/>
            <a:ext cx="1476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8" y="476672"/>
            <a:ext cx="7355223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Technical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Specs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performance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6800" y="211381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Adjustable</a:t>
            </a:r>
            <a:r>
              <a:rPr lang="pt-PT" dirty="0" smtClean="0"/>
              <a:t> in </a:t>
            </a:r>
            <a:r>
              <a:rPr lang="pt-PT" dirty="0" err="1" smtClean="0"/>
              <a:t>pre</a:t>
            </a:r>
            <a:r>
              <a:rPr lang="pt-PT" dirty="0" smtClean="0"/>
              <a:t> </a:t>
            </a:r>
            <a:r>
              <a:rPr lang="pt-PT" dirty="0" err="1" smtClean="0"/>
              <a:t>defined</a:t>
            </a:r>
            <a:r>
              <a:rPr lang="pt-PT" dirty="0" smtClean="0"/>
              <a:t> Steps</a:t>
            </a:r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Advanced</a:t>
            </a:r>
            <a:r>
              <a:rPr lang="pt-PT" dirty="0" smtClean="0"/>
              <a:t> data </a:t>
            </a:r>
            <a:r>
              <a:rPr lang="pt-PT" dirty="0" err="1" smtClean="0"/>
              <a:t>acquisition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Optical</a:t>
            </a:r>
            <a:r>
              <a:rPr lang="pt-PT" dirty="0" smtClean="0"/>
              <a:t> </a:t>
            </a:r>
            <a:r>
              <a:rPr lang="pt-PT" dirty="0" err="1" smtClean="0"/>
              <a:t>aerodinamical</a:t>
            </a:r>
            <a:r>
              <a:rPr lang="pt-PT" dirty="0" smtClean="0"/>
              <a:t> package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Optimum</a:t>
            </a:r>
            <a:r>
              <a:rPr lang="pt-PT" dirty="0" smtClean="0"/>
              <a:t> motor performance </a:t>
            </a:r>
            <a:r>
              <a:rPr lang="pt-PT" dirty="0" err="1" smtClean="0"/>
              <a:t>control</a:t>
            </a:r>
            <a:endParaRPr lang="pt-PT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4211960" y="4207457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Motor </a:t>
            </a:r>
            <a:r>
              <a:rPr lang="pt-PT" dirty="0" smtClean="0"/>
              <a:t>85kW</a:t>
            </a:r>
            <a:endParaRPr lang="pt-PT" dirty="0" smtClean="0"/>
          </a:p>
          <a:p>
            <a:r>
              <a:rPr lang="pt-PT" dirty="0" err="1" smtClean="0"/>
              <a:t>Space</a:t>
            </a:r>
            <a:r>
              <a:rPr lang="pt-PT" dirty="0" smtClean="0"/>
              <a:t> </a:t>
            </a:r>
            <a:r>
              <a:rPr lang="pt-PT" dirty="0" err="1" smtClean="0"/>
              <a:t>Frame</a:t>
            </a:r>
            <a:r>
              <a:rPr lang="pt-PT" dirty="0" smtClean="0"/>
              <a:t>: </a:t>
            </a:r>
            <a:r>
              <a:rPr lang="pt-PT" dirty="0" err="1" smtClean="0"/>
              <a:t>Carbon</a:t>
            </a:r>
            <a:r>
              <a:rPr lang="pt-PT" dirty="0" smtClean="0"/>
              <a:t> </a:t>
            </a:r>
            <a:r>
              <a:rPr lang="pt-PT" dirty="0" err="1" smtClean="0"/>
              <a:t>fiber</a:t>
            </a:r>
            <a:r>
              <a:rPr lang="pt-PT" dirty="0" smtClean="0"/>
              <a:t> </a:t>
            </a:r>
            <a:r>
              <a:rPr lang="pt-PT" dirty="0" err="1" smtClean="0"/>
              <a:t>Monocoque</a:t>
            </a:r>
            <a:endParaRPr lang="pt-PT" dirty="0" smtClean="0"/>
          </a:p>
          <a:p>
            <a:r>
              <a:rPr lang="pt-PT" dirty="0" err="1" smtClean="0"/>
              <a:t>Paddle</a:t>
            </a:r>
            <a:r>
              <a:rPr lang="pt-PT" dirty="0" smtClean="0"/>
              <a:t> </a:t>
            </a:r>
            <a:r>
              <a:rPr lang="pt-PT" dirty="0" err="1" smtClean="0"/>
              <a:t>Shifting</a:t>
            </a:r>
            <a:r>
              <a:rPr lang="pt-PT" dirty="0" smtClean="0"/>
              <a:t>:</a:t>
            </a:r>
          </a:p>
          <a:p>
            <a:r>
              <a:rPr lang="pt-PT" dirty="0" err="1" smtClean="0"/>
              <a:t>Weight</a:t>
            </a:r>
            <a:r>
              <a:rPr lang="pt-PT" dirty="0" smtClean="0"/>
              <a:t>: 250kg 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4359856"/>
            <a:ext cx="370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r>
              <a:rPr lang="pt-PT" dirty="0" smtClean="0"/>
              <a:t>0-100km/h: 3s</a:t>
            </a:r>
          </a:p>
          <a:p>
            <a:r>
              <a:rPr lang="pt-PT" dirty="0" smtClean="0"/>
              <a:t>Lateral G: 2G</a:t>
            </a:r>
            <a:endParaRPr lang="pt-PT" dirty="0" smtClean="0"/>
          </a:p>
          <a:p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476672"/>
            <a:ext cx="7355223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FEUP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Race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for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Rent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79712" y="2348880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Adjustability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Transporte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Driving</a:t>
            </a:r>
            <a:r>
              <a:rPr lang="pt-PT" dirty="0" smtClean="0"/>
              <a:t> </a:t>
            </a:r>
            <a:r>
              <a:rPr lang="pt-PT" dirty="0" err="1" smtClean="0"/>
              <a:t>instructions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Service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track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Training </a:t>
            </a:r>
            <a:r>
              <a:rPr lang="pt-PT" dirty="0" err="1" smtClean="0"/>
              <a:t>course</a:t>
            </a:r>
            <a:r>
              <a:rPr lang="pt-PT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4106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8" y="476672"/>
            <a:ext cx="5532009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Feup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86985" y="292494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Every</a:t>
            </a:r>
            <a:r>
              <a:rPr lang="pt-PT" dirty="0" smtClean="0"/>
              <a:t> 1000 km</a:t>
            </a:r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Changing</a:t>
            </a:r>
            <a:r>
              <a:rPr lang="pt-PT" dirty="0" smtClean="0"/>
              <a:t> </a:t>
            </a:r>
            <a:r>
              <a:rPr lang="pt-PT" dirty="0" err="1" smtClean="0"/>
              <a:t>components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10000 km </a:t>
            </a:r>
            <a:r>
              <a:rPr lang="pt-PT" dirty="0" err="1" smtClean="0"/>
              <a:t>Warranty</a:t>
            </a:r>
            <a:r>
              <a:rPr lang="pt-PT" dirty="0" smtClean="0"/>
              <a:t> – </a:t>
            </a:r>
            <a:r>
              <a:rPr lang="pt-PT" dirty="0" err="1" smtClean="0"/>
              <a:t>Fix</a:t>
            </a:r>
            <a:r>
              <a:rPr lang="pt-PT" dirty="0" smtClean="0"/>
              <a:t> </a:t>
            </a:r>
            <a:r>
              <a:rPr lang="pt-PT" dirty="0" err="1" smtClean="0"/>
              <a:t>if</a:t>
            </a:r>
            <a:r>
              <a:rPr lang="pt-PT" dirty="0" smtClean="0"/>
              <a:t> breaks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Care</a:t>
            </a:r>
            <a:r>
              <a:rPr lang="pt-PT" dirty="0" smtClean="0"/>
              <a:t> </a:t>
            </a:r>
            <a:r>
              <a:rPr lang="pt-PT" dirty="0" err="1" smtClean="0"/>
              <a:t>Representatives</a:t>
            </a:r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886985" y="2164551"/>
            <a:ext cx="213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Service</a:t>
            </a:r>
            <a:r>
              <a:rPr lang="pt-PT" dirty="0" smtClean="0"/>
              <a:t> </a:t>
            </a:r>
            <a:r>
              <a:rPr lang="pt-PT" dirty="0" err="1" smtClean="0"/>
              <a:t>Agreement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23528" y="476672"/>
            <a:ext cx="7355223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Feup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Virtual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Platform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86985" y="2708920"/>
            <a:ext cx="4968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Performance </a:t>
            </a:r>
            <a:r>
              <a:rPr lang="pt-PT" dirty="0" err="1" smtClean="0"/>
              <a:t>and</a:t>
            </a:r>
            <a:r>
              <a:rPr lang="pt-PT" dirty="0" smtClean="0"/>
              <a:t> Setup</a:t>
            </a:r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Safety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maintenance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Community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Feedback </a:t>
            </a:r>
            <a:r>
              <a:rPr lang="pt-PT" dirty="0" err="1" smtClean="0"/>
              <a:t>on</a:t>
            </a:r>
            <a:r>
              <a:rPr lang="pt-PT" dirty="0" smtClean="0"/>
              <a:t>:</a:t>
            </a:r>
          </a:p>
          <a:p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Driving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Setup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Professional </a:t>
            </a:r>
            <a:r>
              <a:rPr lang="pt-PT" dirty="0" err="1"/>
              <a:t>A</a:t>
            </a:r>
            <a:r>
              <a:rPr lang="pt-PT" dirty="0" err="1" smtClean="0"/>
              <a:t>dvice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886985" y="2164551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Online </a:t>
            </a:r>
            <a:r>
              <a:rPr lang="pt-PT" dirty="0" err="1" smtClean="0"/>
              <a:t>applications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access</a:t>
            </a:r>
            <a:r>
              <a:rPr lang="pt-PT" dirty="0" smtClean="0"/>
              <a:t> to: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8" y="476672"/>
            <a:ext cx="7355223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acquisition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512" y="2164551"/>
            <a:ext cx="8706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Doing</a:t>
            </a:r>
            <a:r>
              <a:rPr lang="pt-PT" dirty="0" smtClean="0"/>
              <a:t> </a:t>
            </a:r>
            <a:r>
              <a:rPr lang="pt-PT" dirty="0" err="1" smtClean="0"/>
              <a:t>Analisys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setup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car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data </a:t>
            </a:r>
            <a:r>
              <a:rPr lang="pt-PT" dirty="0" err="1" smtClean="0"/>
              <a:t>fresh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acquisition</a:t>
            </a:r>
            <a:r>
              <a:rPr lang="pt-PT" dirty="0" smtClean="0"/>
              <a:t> </a:t>
            </a:r>
            <a:r>
              <a:rPr lang="pt-PT" dirty="0" err="1" smtClean="0"/>
              <a:t>system</a:t>
            </a:r>
            <a:r>
              <a:rPr lang="pt-PT" dirty="0" smtClean="0"/>
              <a:t> online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Measure ecological footprint and reduce fuel economy</a:t>
            </a:r>
          </a:p>
          <a:p>
            <a:pPr marL="285750" indent="-285750">
              <a:buFont typeface="Arial" pitchFamily="34" charset="0"/>
              <a:buChar char="•"/>
            </a:pPr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Safety-check feature; go through safety check of your car with mobile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8" y="692696"/>
            <a:ext cx="7355223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intend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fulfill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customer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needs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19672" y="2636912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</a:t>
            </a:r>
            <a:r>
              <a:rPr lang="pt-PT" dirty="0" smtClean="0"/>
              <a:t>ar </a:t>
            </a:r>
            <a:r>
              <a:rPr lang="pt-PT" dirty="0" err="1" smtClean="0"/>
              <a:t>equiped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advanced</a:t>
            </a:r>
            <a:r>
              <a:rPr lang="pt-PT" dirty="0" smtClean="0"/>
              <a:t> </a:t>
            </a:r>
            <a:r>
              <a:rPr lang="pt-PT" dirty="0" err="1" smtClean="0"/>
              <a:t>technologie</a:t>
            </a:r>
            <a:endParaRPr lang="pt-PT" dirty="0" smtClean="0"/>
          </a:p>
          <a:p>
            <a:r>
              <a:rPr lang="pt-PT" dirty="0" err="1" smtClean="0"/>
              <a:t>Quality</a:t>
            </a:r>
            <a:r>
              <a:rPr lang="pt-PT" dirty="0" smtClean="0"/>
              <a:t> </a:t>
            </a:r>
            <a:r>
              <a:rPr lang="pt-PT" dirty="0" err="1" smtClean="0"/>
              <a:t>Services</a:t>
            </a:r>
            <a:endParaRPr lang="pt-PT" dirty="0" smtClean="0"/>
          </a:p>
          <a:p>
            <a:r>
              <a:rPr lang="pt-PT" dirty="0" err="1" smtClean="0"/>
              <a:t>Reliability</a:t>
            </a:r>
            <a:r>
              <a:rPr lang="pt-PT" dirty="0" smtClean="0"/>
              <a:t> </a:t>
            </a:r>
            <a:r>
              <a:rPr lang="pt-PT" dirty="0" err="1" smtClean="0"/>
              <a:t>through</a:t>
            </a:r>
            <a:r>
              <a:rPr lang="pt-PT" dirty="0" smtClean="0"/>
              <a:t> </a:t>
            </a:r>
            <a:r>
              <a:rPr lang="pt-PT" dirty="0" err="1" smtClean="0"/>
              <a:t>intensive</a:t>
            </a:r>
            <a:r>
              <a:rPr lang="pt-PT" dirty="0" smtClean="0"/>
              <a:t> </a:t>
            </a:r>
            <a:r>
              <a:rPr lang="pt-PT" dirty="0" err="1" smtClean="0"/>
              <a:t>simulation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practice</a:t>
            </a:r>
            <a:r>
              <a:rPr lang="pt-PT" dirty="0" smtClean="0"/>
              <a:t> </a:t>
            </a:r>
            <a:r>
              <a:rPr lang="pt-PT" dirty="0" err="1" smtClean="0"/>
              <a:t>test</a:t>
            </a:r>
            <a:endParaRPr lang="pt-PT" dirty="0" smtClean="0"/>
          </a:p>
          <a:p>
            <a:r>
              <a:rPr lang="pt-PT" dirty="0" err="1" smtClean="0"/>
              <a:t>Adjustable</a:t>
            </a:r>
            <a:r>
              <a:rPr lang="pt-PT" dirty="0" smtClean="0"/>
              <a:t> </a:t>
            </a:r>
            <a:r>
              <a:rPr lang="pt-PT" dirty="0" err="1" smtClean="0"/>
              <a:t>analysis</a:t>
            </a:r>
            <a:r>
              <a:rPr lang="pt-PT" dirty="0" smtClean="0"/>
              <a:t> performance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8" y="476672"/>
            <a:ext cx="5532009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Target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market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86985" y="292494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60000 </a:t>
            </a:r>
            <a:r>
              <a:rPr lang="pt-PT" dirty="0" err="1" smtClean="0"/>
              <a:t>Members</a:t>
            </a:r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7000 </a:t>
            </a:r>
            <a:r>
              <a:rPr lang="pt-PT" dirty="0" err="1" smtClean="0"/>
              <a:t>aged</a:t>
            </a:r>
            <a:r>
              <a:rPr lang="pt-PT" dirty="0" smtClean="0"/>
              <a:t> 40-59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Average</a:t>
            </a:r>
            <a:r>
              <a:rPr lang="pt-PT" dirty="0" smtClean="0"/>
              <a:t> </a:t>
            </a:r>
            <a:r>
              <a:rPr lang="pt-PT" dirty="0" err="1" smtClean="0"/>
              <a:t>Yearly</a:t>
            </a:r>
            <a:r>
              <a:rPr lang="pt-PT" dirty="0" smtClean="0"/>
              <a:t> </a:t>
            </a:r>
            <a:r>
              <a:rPr lang="pt-PT" dirty="0" err="1" smtClean="0"/>
              <a:t>income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4,2% </a:t>
            </a:r>
            <a:r>
              <a:rPr lang="pt-PT" dirty="0" err="1" smtClean="0"/>
              <a:t>market</a:t>
            </a:r>
            <a:r>
              <a:rPr lang="pt-PT" dirty="0" smtClean="0"/>
              <a:t> share </a:t>
            </a:r>
            <a:r>
              <a:rPr lang="pt-PT" dirty="0" err="1" smtClean="0"/>
              <a:t>within</a:t>
            </a:r>
            <a:r>
              <a:rPr lang="pt-PT" dirty="0" smtClean="0"/>
              <a:t> SCCA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886985" y="2164551"/>
            <a:ext cx="35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Sports Car Club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America</a:t>
            </a:r>
            <a:r>
              <a:rPr lang="pt-PT" dirty="0" smtClean="0"/>
              <a:t> - US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8" y="476672"/>
            <a:ext cx="5532009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Target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Market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86984" y="2924944"/>
            <a:ext cx="519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Culture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spending</a:t>
            </a:r>
            <a:r>
              <a:rPr lang="pt-PT" dirty="0" smtClean="0"/>
              <a:t> </a:t>
            </a:r>
            <a:r>
              <a:rPr lang="pt-PT" dirty="0" err="1" smtClean="0"/>
              <a:t>money</a:t>
            </a:r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Growing</a:t>
            </a:r>
            <a:r>
              <a:rPr lang="pt-PT" dirty="0" smtClean="0"/>
              <a:t> </a:t>
            </a:r>
            <a:r>
              <a:rPr lang="pt-PT" dirty="0" err="1" smtClean="0"/>
              <a:t>interest</a:t>
            </a:r>
            <a:r>
              <a:rPr lang="pt-PT" dirty="0" smtClean="0"/>
              <a:t> for </a:t>
            </a:r>
            <a:r>
              <a:rPr lang="pt-PT" dirty="0" err="1" smtClean="0"/>
              <a:t>motorsport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Host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first</a:t>
            </a:r>
            <a:r>
              <a:rPr lang="pt-PT" dirty="0" smtClean="0"/>
              <a:t> formula 1 </a:t>
            </a:r>
            <a:r>
              <a:rPr lang="pt-PT" dirty="0" err="1" smtClean="0"/>
              <a:t>competition</a:t>
            </a:r>
            <a:r>
              <a:rPr lang="pt-PT" dirty="0" smtClean="0"/>
              <a:t> in 2014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86985" y="2164551"/>
            <a:ext cx="412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Russia</a:t>
            </a:r>
            <a:r>
              <a:rPr lang="pt-PT" dirty="0" smtClean="0"/>
              <a:t> – </a:t>
            </a:r>
            <a:r>
              <a:rPr lang="pt-PT" dirty="0" err="1" smtClean="0"/>
              <a:t>Ruassian</a:t>
            </a:r>
            <a:r>
              <a:rPr lang="pt-PT" dirty="0" smtClean="0"/>
              <a:t> </a:t>
            </a:r>
            <a:r>
              <a:rPr lang="pt-PT" dirty="0" err="1" smtClean="0"/>
              <a:t>Amateur</a:t>
            </a:r>
            <a:r>
              <a:rPr lang="pt-PT" dirty="0" smtClean="0"/>
              <a:t> Car Clubs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23528" y="476672"/>
            <a:ext cx="5532009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Being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present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where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customers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are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86985" y="4005064"/>
            <a:ext cx="5197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48% - speed.com </a:t>
            </a:r>
            <a:endParaRPr lang="pt-PT" dirty="0"/>
          </a:p>
          <a:p>
            <a:r>
              <a:rPr lang="pt-PT" dirty="0" smtClean="0"/>
              <a:t>47% - </a:t>
            </a:r>
            <a:r>
              <a:rPr lang="pt-PT" dirty="0" err="1" smtClean="0"/>
              <a:t>Grassroots</a:t>
            </a:r>
            <a:r>
              <a:rPr lang="pt-PT" dirty="0" smtClean="0"/>
              <a:t> </a:t>
            </a:r>
            <a:r>
              <a:rPr lang="pt-PT" dirty="0" err="1" smtClean="0"/>
              <a:t>Motorsports</a:t>
            </a:r>
            <a:endParaRPr lang="pt-PT" dirty="0" smtClean="0"/>
          </a:p>
          <a:p>
            <a:r>
              <a:rPr lang="pt-PT" dirty="0" smtClean="0"/>
              <a:t>31% - </a:t>
            </a:r>
            <a:r>
              <a:rPr lang="pt-PT" dirty="0" err="1" smtClean="0"/>
              <a:t>Autoweek</a:t>
            </a:r>
            <a:endParaRPr lang="pt-PT" dirty="0" smtClean="0"/>
          </a:p>
          <a:p>
            <a:r>
              <a:rPr lang="pt-PT" dirty="0" smtClean="0"/>
              <a:t>33% - </a:t>
            </a:r>
            <a:r>
              <a:rPr lang="pt-PT" dirty="0" err="1" smtClean="0"/>
              <a:t>Road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track</a:t>
            </a:r>
            <a:endParaRPr lang="pt-PT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886985" y="2164551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How</a:t>
            </a:r>
            <a:r>
              <a:rPr lang="pt-PT" dirty="0" smtClean="0"/>
              <a:t> to </a:t>
            </a:r>
            <a:r>
              <a:rPr lang="pt-PT" dirty="0" err="1" smtClean="0"/>
              <a:t>reach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initial</a:t>
            </a:r>
            <a:r>
              <a:rPr lang="pt-PT" dirty="0" smtClean="0"/>
              <a:t> </a:t>
            </a:r>
            <a:r>
              <a:rPr lang="pt-PT" dirty="0" err="1" smtClean="0"/>
              <a:t>customers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886985" y="2852936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Put</a:t>
            </a:r>
            <a:r>
              <a:rPr lang="pt-PT" dirty="0" smtClean="0"/>
              <a:t> </a:t>
            </a:r>
            <a:r>
              <a:rPr lang="pt-PT" dirty="0" err="1" smtClean="0"/>
              <a:t>adds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articles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websites </a:t>
            </a:r>
            <a:r>
              <a:rPr lang="pt-PT" dirty="0" err="1" smtClean="0"/>
              <a:t>and</a:t>
            </a:r>
            <a:r>
              <a:rPr lang="pt-PT" dirty="0" smtClean="0"/>
              <a:t> magazines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63688" y="3429000"/>
            <a:ext cx="285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SCCA </a:t>
            </a:r>
            <a:r>
              <a:rPr lang="pt-PT" dirty="0" err="1" smtClean="0"/>
              <a:t>Members</a:t>
            </a:r>
            <a:r>
              <a:rPr lang="pt-PT" dirty="0" smtClean="0"/>
              <a:t> </a:t>
            </a:r>
            <a:r>
              <a:rPr lang="pt-PT" dirty="0" err="1" smtClean="0"/>
              <a:t>presence</a:t>
            </a:r>
            <a:endParaRPr lang="pt-PT" dirty="0"/>
          </a:p>
        </p:txBody>
      </p:sp>
      <p:sp>
        <p:nvSpPr>
          <p:cNvPr id="10" name="Seta para a direita 9"/>
          <p:cNvSpPr/>
          <p:nvPr/>
        </p:nvSpPr>
        <p:spPr>
          <a:xfrm>
            <a:off x="4139952" y="3798332"/>
            <a:ext cx="1152128" cy="1718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5724128" y="4437112"/>
            <a:ext cx="230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 err="1" smtClean="0"/>
              <a:t>Efficient</a:t>
            </a:r>
            <a:r>
              <a:rPr lang="pt-PT" dirty="0" smtClean="0"/>
              <a:t> na </a:t>
            </a:r>
            <a:r>
              <a:rPr lang="pt-PT" dirty="0" err="1" smtClean="0"/>
              <a:t>effective</a:t>
            </a:r>
            <a:r>
              <a:rPr lang="pt-PT" dirty="0" smtClean="0"/>
              <a:t> </a:t>
            </a:r>
          </a:p>
          <a:p>
            <a:pPr algn="ctr"/>
            <a:r>
              <a:rPr lang="pt-PT" dirty="0" smtClean="0"/>
              <a:t>Marketing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8" y="476672"/>
            <a:ext cx="5532009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Manufacturing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86985" y="2473844"/>
            <a:ext cx="7141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As a portuguese </a:t>
            </a:r>
            <a:r>
              <a:rPr lang="pt-PT" dirty="0" err="1" smtClean="0"/>
              <a:t>company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want</a:t>
            </a:r>
            <a:r>
              <a:rPr lang="pt-PT" dirty="0" smtClean="0"/>
              <a:t> to </a:t>
            </a:r>
            <a:r>
              <a:rPr lang="pt-PT" dirty="0" err="1" smtClean="0"/>
              <a:t>implement</a:t>
            </a:r>
            <a:r>
              <a:rPr lang="pt-PT" dirty="0" smtClean="0"/>
              <a:t> a flat </a:t>
            </a:r>
            <a:r>
              <a:rPr lang="pt-PT" dirty="0" err="1" smtClean="0"/>
              <a:t>organisation</a:t>
            </a:r>
            <a:r>
              <a:rPr lang="pt-PT" dirty="0" smtClean="0"/>
              <a:t> in </a:t>
            </a:r>
            <a:r>
              <a:rPr lang="pt-PT" dirty="0" err="1" smtClean="0"/>
              <a:t>which</a:t>
            </a:r>
            <a:r>
              <a:rPr lang="pt-PT" dirty="0" smtClean="0"/>
              <a:t> </a:t>
            </a:r>
            <a:r>
              <a:rPr lang="pt-PT" dirty="0" err="1" smtClean="0"/>
              <a:t>people</a:t>
            </a:r>
            <a:r>
              <a:rPr lang="pt-PT" dirty="0" smtClean="0"/>
              <a:t> can </a:t>
            </a:r>
            <a:r>
              <a:rPr lang="pt-PT" dirty="0" err="1" smtClean="0"/>
              <a:t>interact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comunicate</a:t>
            </a:r>
            <a:r>
              <a:rPr lang="pt-PT" dirty="0" smtClean="0"/>
              <a:t>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143903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441973" y="251774"/>
            <a:ext cx="7416824" cy="1745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</a:t>
            </a:r>
            <a:r>
              <a:rPr lang="pt-PT" sz="5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customer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needs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have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Innovate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pt-PT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9552" y="2204864"/>
            <a:ext cx="7416824" cy="1745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</a:t>
            </a:r>
            <a:r>
              <a:rPr lang="pt-PT" sz="5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intend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fulfill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these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customers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needs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pt-PT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91952" y="4509120"/>
            <a:ext cx="7416824" cy="1745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5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Why</a:t>
            </a:r>
            <a:r>
              <a:rPr lang="pt-PT" sz="5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as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investor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should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get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involved</a:t>
            </a:r>
            <a:r>
              <a:rPr lang="pt-PT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pt-PT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8" y="692696"/>
            <a:ext cx="5532009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way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develop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Feup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race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designed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for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efficient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manufacturing</a:t>
            </a:r>
            <a:endParaRPr lang="pt-PT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86985" y="2473844"/>
            <a:ext cx="60612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Through</a:t>
            </a:r>
            <a:r>
              <a:rPr lang="pt-PT" dirty="0" smtClean="0"/>
              <a:t> 3 </a:t>
            </a:r>
            <a:r>
              <a:rPr lang="pt-PT" dirty="0" err="1" smtClean="0"/>
              <a:t>main</a:t>
            </a:r>
            <a:r>
              <a:rPr lang="pt-PT" dirty="0" smtClean="0"/>
              <a:t> </a:t>
            </a:r>
            <a:r>
              <a:rPr lang="pt-PT" dirty="0" err="1" smtClean="0"/>
              <a:t>features</a:t>
            </a:r>
            <a:endParaRPr lang="pt-PT" dirty="0" smtClean="0"/>
          </a:p>
          <a:p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Knowing</a:t>
            </a:r>
            <a:r>
              <a:rPr lang="pt-PT" dirty="0" smtClean="0"/>
              <a:t> </a:t>
            </a:r>
            <a:r>
              <a:rPr lang="pt-PT" dirty="0" err="1" smtClean="0"/>
              <a:t>our</a:t>
            </a:r>
            <a:r>
              <a:rPr lang="pt-PT" dirty="0" smtClean="0"/>
              <a:t> </a:t>
            </a:r>
            <a:r>
              <a:rPr lang="pt-PT" dirty="0" err="1" smtClean="0"/>
              <a:t>in-house</a:t>
            </a:r>
            <a:r>
              <a:rPr lang="pt-PT" dirty="0" smtClean="0"/>
              <a:t> </a:t>
            </a:r>
            <a:r>
              <a:rPr lang="pt-PT" dirty="0" err="1" smtClean="0"/>
              <a:t>capabilities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Standardization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components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Processes </a:t>
            </a:r>
            <a:r>
              <a:rPr lang="pt-PT" dirty="0" err="1" smtClean="0"/>
              <a:t>simplification</a:t>
            </a:r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8" y="692696"/>
            <a:ext cx="5532009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Effective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Production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strategy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based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analysis</a:t>
            </a:r>
            <a:endParaRPr lang="pt-PT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86985" y="2473844"/>
            <a:ext cx="3685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Investment</a:t>
            </a:r>
            <a:r>
              <a:rPr lang="pt-PT" dirty="0" smtClean="0"/>
              <a:t> </a:t>
            </a:r>
            <a:r>
              <a:rPr lang="pt-PT" dirty="0" err="1" smtClean="0"/>
              <a:t>heavy</a:t>
            </a:r>
            <a:r>
              <a:rPr lang="pt-PT" dirty="0" smtClean="0"/>
              <a:t> processes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Low-added</a:t>
            </a:r>
            <a:r>
              <a:rPr lang="pt-PT" dirty="0" smtClean="0"/>
              <a:t> </a:t>
            </a:r>
            <a:r>
              <a:rPr lang="pt-PT" dirty="0" err="1" smtClean="0"/>
              <a:t>value</a:t>
            </a:r>
            <a:r>
              <a:rPr lang="pt-PT" dirty="0" smtClean="0"/>
              <a:t> </a:t>
            </a:r>
            <a:r>
              <a:rPr lang="pt-PT" dirty="0" err="1" smtClean="0"/>
              <a:t>parts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Complex</a:t>
            </a:r>
            <a:r>
              <a:rPr lang="pt-PT" dirty="0" smtClean="0"/>
              <a:t> </a:t>
            </a:r>
            <a:r>
              <a:rPr lang="pt-PT" dirty="0" err="1" smtClean="0"/>
              <a:t>sub-assemblies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require</a:t>
            </a:r>
            <a:r>
              <a:rPr lang="pt-PT" dirty="0" smtClean="0"/>
              <a:t> </a:t>
            </a:r>
            <a:r>
              <a:rPr lang="pt-PT" dirty="0" err="1" smtClean="0"/>
              <a:t>complex</a:t>
            </a:r>
            <a:r>
              <a:rPr lang="pt-PT" dirty="0" smtClean="0"/>
              <a:t> know-how</a:t>
            </a:r>
          </a:p>
          <a:p>
            <a:endParaRPr lang="pt-PT" dirty="0"/>
          </a:p>
        </p:txBody>
      </p:sp>
      <p:sp>
        <p:nvSpPr>
          <p:cNvPr id="3" name="Seta para a direita 2"/>
          <p:cNvSpPr/>
          <p:nvPr/>
        </p:nvSpPr>
        <p:spPr>
          <a:xfrm>
            <a:off x="4644008" y="2348880"/>
            <a:ext cx="1080120" cy="1602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6228184" y="299695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Outsourced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886985" y="4365104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Vehicle</a:t>
            </a:r>
            <a:r>
              <a:rPr lang="pt-PT" dirty="0" smtClean="0"/>
              <a:t> </a:t>
            </a:r>
            <a:r>
              <a:rPr lang="pt-PT" dirty="0" err="1" smtClean="0"/>
              <a:t>assembly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Unique</a:t>
            </a:r>
            <a:r>
              <a:rPr lang="pt-PT" dirty="0" smtClean="0"/>
              <a:t> </a:t>
            </a:r>
            <a:r>
              <a:rPr lang="pt-PT" dirty="0" err="1" smtClean="0"/>
              <a:t>components</a:t>
            </a:r>
            <a:endParaRPr lang="pt-PT" dirty="0"/>
          </a:p>
        </p:txBody>
      </p:sp>
      <p:sp>
        <p:nvSpPr>
          <p:cNvPr id="10" name="Seta para a direita 9"/>
          <p:cNvSpPr/>
          <p:nvPr/>
        </p:nvSpPr>
        <p:spPr>
          <a:xfrm>
            <a:off x="3707904" y="4149080"/>
            <a:ext cx="14761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5834486" y="450360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In-house</a:t>
            </a:r>
            <a:endParaRPr lang="pt-PT" dirty="0"/>
          </a:p>
        </p:txBody>
      </p:sp>
      <p:sp>
        <p:nvSpPr>
          <p:cNvPr id="2" name="Seta curvada à direita 1"/>
          <p:cNvSpPr/>
          <p:nvPr/>
        </p:nvSpPr>
        <p:spPr>
          <a:xfrm>
            <a:off x="1475656" y="5229200"/>
            <a:ext cx="1253836" cy="7920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63888" y="5373216"/>
            <a:ext cx="4673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To </a:t>
            </a:r>
            <a:r>
              <a:rPr lang="pt-PT" dirty="0" err="1" smtClean="0"/>
              <a:t>control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final </a:t>
            </a:r>
            <a:r>
              <a:rPr lang="pt-PT" dirty="0" err="1" smtClean="0"/>
              <a:t>product</a:t>
            </a:r>
            <a:r>
              <a:rPr lang="pt-PT" dirty="0" smtClean="0"/>
              <a:t>, </a:t>
            </a:r>
            <a:r>
              <a:rPr lang="pt-PT" dirty="0" err="1" smtClean="0"/>
              <a:t>regarding</a:t>
            </a:r>
            <a:r>
              <a:rPr lang="pt-PT" dirty="0" smtClean="0"/>
              <a:t> </a:t>
            </a:r>
            <a:r>
              <a:rPr lang="pt-PT" dirty="0" err="1" smtClean="0"/>
              <a:t>safety</a:t>
            </a:r>
            <a:endParaRPr lang="pt-PT" dirty="0" smtClean="0"/>
          </a:p>
          <a:p>
            <a:r>
              <a:rPr lang="pt-PT" dirty="0" err="1"/>
              <a:t>a</a:t>
            </a:r>
            <a:r>
              <a:rPr lang="pt-PT" dirty="0" err="1" smtClean="0"/>
              <a:t>nd</a:t>
            </a:r>
            <a:r>
              <a:rPr lang="pt-PT" dirty="0" smtClean="0"/>
              <a:t> performance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7" y="116632"/>
            <a:ext cx="5532009" cy="822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Plant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Layout</a:t>
            </a:r>
            <a:endParaRPr lang="pt-PT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86985" y="1465916"/>
            <a:ext cx="6061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−"/>
            </a:pPr>
            <a:r>
              <a:rPr lang="pt-PT" dirty="0" err="1" smtClean="0"/>
              <a:t>First</a:t>
            </a:r>
            <a:r>
              <a:rPr lang="pt-PT" dirty="0" smtClean="0"/>
              <a:t> </a:t>
            </a:r>
            <a:r>
              <a:rPr lang="pt-PT" dirty="0" err="1" smtClean="0"/>
              <a:t>start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, </a:t>
            </a:r>
            <a:r>
              <a:rPr lang="pt-PT" dirty="0" err="1" smtClean="0"/>
              <a:t>bill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material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use </a:t>
            </a:r>
            <a:r>
              <a:rPr lang="pt-PT" dirty="0" err="1" smtClean="0"/>
              <a:t>during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prototyping</a:t>
            </a:r>
            <a:r>
              <a:rPr lang="pt-PT" dirty="0" smtClean="0"/>
              <a:t> fase.</a:t>
            </a:r>
          </a:p>
          <a:p>
            <a:pPr marL="285750" indent="-285750">
              <a:buFont typeface="Arial" pitchFamily="34" charset="0"/>
              <a:buChar char="−"/>
            </a:pPr>
            <a:r>
              <a:rPr lang="pt-PT" dirty="0" err="1" smtClean="0"/>
              <a:t>State</a:t>
            </a:r>
            <a:r>
              <a:rPr lang="pt-PT" dirty="0" smtClean="0"/>
              <a:t> some </a:t>
            </a:r>
            <a:r>
              <a:rPr lang="pt-PT" dirty="0" err="1" smtClean="0"/>
              <a:t>assumptions</a:t>
            </a:r>
            <a:r>
              <a:rPr lang="pt-PT" dirty="0" smtClean="0"/>
              <a:t> in </a:t>
            </a:r>
            <a:r>
              <a:rPr lang="pt-PT" dirty="0" err="1" smtClean="0"/>
              <a:t>order</a:t>
            </a:r>
            <a:r>
              <a:rPr lang="pt-PT" dirty="0" smtClean="0"/>
              <a:t> to </a:t>
            </a:r>
            <a:r>
              <a:rPr lang="pt-PT" dirty="0" err="1" smtClean="0"/>
              <a:t>make</a:t>
            </a:r>
            <a:r>
              <a:rPr lang="pt-PT" dirty="0" smtClean="0"/>
              <a:t> 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fit</a:t>
            </a:r>
            <a:r>
              <a:rPr lang="pt-PT" dirty="0" smtClean="0"/>
              <a:t> to a </a:t>
            </a:r>
            <a:r>
              <a:rPr lang="pt-PT" dirty="0" err="1" smtClean="0"/>
              <a:t>production</a:t>
            </a:r>
            <a:r>
              <a:rPr lang="pt-PT" dirty="0" smtClean="0"/>
              <a:t> </a:t>
            </a:r>
            <a:r>
              <a:rPr lang="pt-PT" dirty="0" err="1" smtClean="0"/>
              <a:t>complex</a:t>
            </a:r>
            <a:endParaRPr lang="pt-PT" dirty="0" smtClean="0"/>
          </a:p>
          <a:p>
            <a:pPr marL="285750" indent="-285750">
              <a:buFont typeface="Arial" pitchFamily="34" charset="0"/>
              <a:buChar char="−"/>
            </a:pPr>
            <a:r>
              <a:rPr lang="pt-PT" dirty="0" err="1" smtClean="0"/>
              <a:t>Calculate</a:t>
            </a:r>
            <a:r>
              <a:rPr lang="pt-PT" dirty="0" smtClean="0"/>
              <a:t> a </a:t>
            </a:r>
            <a:r>
              <a:rPr lang="pt-PT" dirty="0" err="1" smtClean="0"/>
              <a:t>number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workers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machines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production</a:t>
            </a:r>
            <a:r>
              <a:rPr lang="pt-PT" dirty="0" smtClean="0"/>
              <a:t> workshop</a:t>
            </a:r>
          </a:p>
          <a:p>
            <a:pPr marL="285750" indent="-285750">
              <a:buFont typeface="Arial" pitchFamily="34" charset="0"/>
              <a:buChar char="−"/>
            </a:pPr>
            <a:r>
              <a:rPr lang="pt-PT" dirty="0" smtClean="0"/>
              <a:t>Organize </a:t>
            </a:r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preassembly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assembly</a:t>
            </a:r>
            <a:r>
              <a:rPr lang="pt-PT" dirty="0" smtClean="0"/>
              <a:t> </a:t>
            </a:r>
            <a:r>
              <a:rPr lang="pt-PT" dirty="0" err="1" smtClean="0"/>
              <a:t>stages</a:t>
            </a:r>
            <a:r>
              <a:rPr lang="pt-PT" dirty="0" smtClean="0"/>
              <a:t>, </a:t>
            </a:r>
            <a:r>
              <a:rPr lang="pt-PT" dirty="0" err="1" smtClean="0"/>
              <a:t>group</a:t>
            </a:r>
            <a:r>
              <a:rPr lang="pt-PT" dirty="0" smtClean="0"/>
              <a:t> </a:t>
            </a:r>
            <a:r>
              <a:rPr lang="pt-PT" dirty="0" err="1" smtClean="0"/>
              <a:t>them</a:t>
            </a:r>
            <a:r>
              <a:rPr lang="pt-PT" dirty="0" smtClean="0"/>
              <a:t> in </a:t>
            </a:r>
            <a:r>
              <a:rPr lang="pt-PT" dirty="0" err="1" smtClean="0"/>
              <a:t>order</a:t>
            </a:r>
            <a:r>
              <a:rPr lang="pt-PT" dirty="0" smtClean="0"/>
              <a:t> to </a:t>
            </a:r>
            <a:r>
              <a:rPr lang="pt-PT" dirty="0" err="1" smtClean="0"/>
              <a:t>avoid</a:t>
            </a:r>
            <a:r>
              <a:rPr lang="pt-PT" dirty="0" smtClean="0"/>
              <a:t> </a:t>
            </a:r>
            <a:r>
              <a:rPr lang="pt-PT" dirty="0" err="1" smtClean="0"/>
              <a:t>any</a:t>
            </a:r>
            <a:r>
              <a:rPr lang="pt-PT" dirty="0" smtClean="0"/>
              <a:t> </a:t>
            </a:r>
            <a:r>
              <a:rPr lang="pt-PT" dirty="0" err="1" smtClean="0"/>
              <a:t>bottleneck</a:t>
            </a:r>
            <a:r>
              <a:rPr lang="pt-PT" dirty="0" smtClean="0"/>
              <a:t> </a:t>
            </a:r>
            <a:r>
              <a:rPr lang="pt-PT" dirty="0" err="1" smtClean="0"/>
              <a:t>effects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factory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3" name="Seta para baixo 2"/>
          <p:cNvSpPr/>
          <p:nvPr/>
        </p:nvSpPr>
        <p:spPr>
          <a:xfrm>
            <a:off x="2915816" y="3933056"/>
            <a:ext cx="24482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1310616" y="4765794"/>
            <a:ext cx="5623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We</a:t>
            </a:r>
            <a:r>
              <a:rPr lang="pt-PT" dirty="0" smtClean="0"/>
              <a:t> are </a:t>
            </a:r>
            <a:r>
              <a:rPr lang="pt-PT" dirty="0" err="1" smtClean="0"/>
              <a:t>now</a:t>
            </a:r>
            <a:r>
              <a:rPr lang="pt-PT" dirty="0" smtClean="0"/>
              <a:t> </a:t>
            </a:r>
            <a:r>
              <a:rPr lang="pt-PT" dirty="0" err="1" smtClean="0"/>
              <a:t>able</a:t>
            </a:r>
            <a:r>
              <a:rPr lang="pt-PT" dirty="0" smtClean="0"/>
              <a:t> to </a:t>
            </a:r>
            <a:r>
              <a:rPr lang="pt-PT" dirty="0" err="1" smtClean="0"/>
              <a:t>estimate</a:t>
            </a:r>
            <a:r>
              <a:rPr lang="pt-PT" dirty="0" smtClean="0"/>
              <a:t> na </a:t>
            </a:r>
            <a:r>
              <a:rPr lang="pt-PT" dirty="0" err="1" smtClean="0"/>
              <a:t>investment</a:t>
            </a:r>
            <a:r>
              <a:rPr lang="pt-PT" dirty="0" smtClean="0"/>
              <a:t> </a:t>
            </a:r>
            <a:r>
              <a:rPr lang="pt-PT" dirty="0" err="1" smtClean="0"/>
              <a:t>regarding</a:t>
            </a:r>
            <a:r>
              <a:rPr lang="pt-PT" dirty="0" smtClean="0"/>
              <a:t> </a:t>
            </a:r>
            <a:r>
              <a:rPr lang="pt-PT" dirty="0" err="1" smtClean="0"/>
              <a:t>machinery</a:t>
            </a:r>
            <a:r>
              <a:rPr lang="pt-PT" dirty="0" smtClean="0"/>
              <a:t> to link na </a:t>
            </a:r>
            <a:r>
              <a:rPr lang="pt-PT" dirty="0" err="1" smtClean="0"/>
              <a:t>equipment</a:t>
            </a:r>
            <a:r>
              <a:rPr lang="pt-PT" dirty="0" smtClean="0"/>
              <a:t>,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finally</a:t>
            </a:r>
            <a:r>
              <a:rPr lang="pt-PT" dirty="0" smtClean="0"/>
              <a:t> </a:t>
            </a:r>
            <a:r>
              <a:rPr lang="pt-PT" dirty="0" err="1" smtClean="0"/>
              <a:t>offer</a:t>
            </a:r>
            <a:r>
              <a:rPr lang="pt-PT" dirty="0" smtClean="0"/>
              <a:t> </a:t>
            </a:r>
            <a:r>
              <a:rPr lang="pt-PT" dirty="0" err="1" smtClean="0"/>
              <a:t>an</a:t>
            </a:r>
            <a:r>
              <a:rPr lang="pt-PT" dirty="0" smtClean="0"/>
              <a:t> </a:t>
            </a:r>
            <a:r>
              <a:rPr lang="pt-PT" dirty="0" err="1" smtClean="0"/>
              <a:t>investment</a:t>
            </a:r>
            <a:r>
              <a:rPr lang="pt-PT" dirty="0" smtClean="0"/>
              <a:t> </a:t>
            </a:r>
            <a:r>
              <a:rPr lang="pt-PT" dirty="0" err="1" smtClean="0"/>
              <a:t>proposal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human</a:t>
            </a:r>
            <a:r>
              <a:rPr lang="pt-PT" dirty="0" smtClean="0"/>
              <a:t> </a:t>
            </a:r>
            <a:r>
              <a:rPr lang="pt-PT" dirty="0" err="1" smtClean="0"/>
              <a:t>resources</a:t>
            </a:r>
            <a:r>
              <a:rPr lang="pt-PT" dirty="0" smtClean="0"/>
              <a:t> </a:t>
            </a:r>
            <a:r>
              <a:rPr lang="pt-PT" dirty="0" err="1" smtClean="0"/>
              <a:t>proposa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7" y="179779"/>
            <a:ext cx="5532009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do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assemble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pt-PT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60591"/>
            <a:ext cx="8964488" cy="281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0155" y="5003536"/>
            <a:ext cx="6923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Only</a:t>
            </a:r>
            <a:r>
              <a:rPr lang="pt-PT" dirty="0" smtClean="0"/>
              <a:t> a secure </a:t>
            </a:r>
            <a:r>
              <a:rPr lang="pt-PT" dirty="0" err="1" smtClean="0"/>
              <a:t>order</a:t>
            </a:r>
            <a:r>
              <a:rPr lang="pt-PT" dirty="0" smtClean="0"/>
              <a:t> </a:t>
            </a:r>
            <a:r>
              <a:rPr lang="pt-PT" dirty="0" err="1" smtClean="0"/>
              <a:t>pulls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assembly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a </a:t>
            </a:r>
            <a:r>
              <a:rPr lang="pt-PT" dirty="0" err="1" smtClean="0"/>
              <a:t>car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Starting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a </a:t>
            </a:r>
            <a:r>
              <a:rPr lang="pt-PT" dirty="0" err="1" smtClean="0"/>
              <a:t>simple</a:t>
            </a:r>
            <a:r>
              <a:rPr lang="pt-PT" dirty="0" smtClean="0"/>
              <a:t> chassis,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assemble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car</a:t>
            </a:r>
            <a:r>
              <a:rPr lang="pt-PT" dirty="0" smtClean="0"/>
              <a:t> in 5 </a:t>
            </a:r>
            <a:r>
              <a:rPr lang="pt-PT" dirty="0" err="1" smtClean="0"/>
              <a:t>stages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55776" y="4084309"/>
            <a:ext cx="6061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Only</a:t>
            </a:r>
            <a:r>
              <a:rPr lang="pt-PT" dirty="0" smtClean="0"/>
              <a:t> inputs are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one</a:t>
            </a:r>
            <a:r>
              <a:rPr lang="pt-PT" dirty="0" smtClean="0"/>
              <a:t> </a:t>
            </a:r>
            <a:r>
              <a:rPr lang="pt-PT" dirty="0" err="1" smtClean="0"/>
              <a:t>side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outputs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side</a:t>
            </a:r>
            <a:r>
              <a:rPr lang="pt-PT" dirty="0" smtClean="0"/>
              <a:t> to </a:t>
            </a:r>
            <a:r>
              <a:rPr lang="pt-PT" dirty="0" err="1" smtClean="0"/>
              <a:t>avoid</a:t>
            </a:r>
            <a:r>
              <a:rPr lang="pt-PT" dirty="0" smtClean="0"/>
              <a:t> </a:t>
            </a:r>
            <a:r>
              <a:rPr lang="pt-PT" dirty="0" err="1" smtClean="0"/>
              <a:t>any</a:t>
            </a:r>
            <a:r>
              <a:rPr lang="pt-PT" dirty="0" smtClean="0"/>
              <a:t> </a:t>
            </a:r>
            <a:r>
              <a:rPr lang="pt-PT" dirty="0" err="1" smtClean="0"/>
              <a:t>float</a:t>
            </a:r>
            <a:r>
              <a:rPr lang="pt-PT" dirty="0" smtClean="0"/>
              <a:t> </a:t>
            </a:r>
            <a:r>
              <a:rPr lang="pt-PT" dirty="0" err="1" smtClean="0"/>
              <a:t>prossing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factory</a:t>
            </a:r>
            <a:r>
              <a:rPr lang="pt-PT" dirty="0" smtClean="0"/>
              <a:t>, </a:t>
            </a:r>
            <a:r>
              <a:rPr lang="pt-PT" dirty="0" err="1" smtClean="0"/>
              <a:t>keep</a:t>
            </a:r>
            <a:r>
              <a:rPr lang="pt-PT" dirty="0" smtClean="0"/>
              <a:t> some active buffers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keep</a:t>
            </a:r>
            <a:r>
              <a:rPr lang="pt-PT" dirty="0" smtClean="0"/>
              <a:t> </a:t>
            </a:r>
            <a:r>
              <a:rPr lang="pt-PT" dirty="0" err="1" smtClean="0"/>
              <a:t>places</a:t>
            </a:r>
            <a:r>
              <a:rPr lang="pt-PT" dirty="0" smtClean="0"/>
              <a:t> for </a:t>
            </a:r>
            <a:r>
              <a:rPr lang="pt-PT" dirty="0" err="1" smtClean="0"/>
              <a:t>smoothening</a:t>
            </a:r>
            <a:r>
              <a:rPr lang="pt-PT" dirty="0" smtClean="0"/>
              <a:t> </a:t>
            </a:r>
            <a:r>
              <a:rPr lang="pt-PT" dirty="0" err="1" smtClean="0"/>
              <a:t>sake</a:t>
            </a:r>
            <a:r>
              <a:rPr lang="pt-PT" dirty="0" smtClean="0"/>
              <a:t>.</a:t>
            </a:r>
          </a:p>
          <a:p>
            <a:endParaRPr lang="pt-PT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7" y="179779"/>
            <a:ext cx="5532009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does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Factory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works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pt-PT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45726" y="5284638"/>
            <a:ext cx="6061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Only</a:t>
            </a:r>
            <a:r>
              <a:rPr lang="pt-PT" dirty="0" smtClean="0"/>
              <a:t> inputs are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one</a:t>
            </a:r>
            <a:r>
              <a:rPr lang="pt-PT" dirty="0" smtClean="0"/>
              <a:t> </a:t>
            </a:r>
            <a:r>
              <a:rPr lang="pt-PT" dirty="0" err="1" smtClean="0"/>
              <a:t>side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outputs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side</a:t>
            </a:r>
            <a:r>
              <a:rPr lang="pt-PT" dirty="0" smtClean="0"/>
              <a:t> to </a:t>
            </a:r>
            <a:r>
              <a:rPr lang="pt-PT" dirty="0" err="1" smtClean="0"/>
              <a:t>avoid</a:t>
            </a:r>
            <a:r>
              <a:rPr lang="pt-PT" dirty="0" smtClean="0"/>
              <a:t> </a:t>
            </a:r>
            <a:r>
              <a:rPr lang="pt-PT" dirty="0" err="1" smtClean="0"/>
              <a:t>any</a:t>
            </a:r>
            <a:r>
              <a:rPr lang="pt-PT" dirty="0" smtClean="0"/>
              <a:t> </a:t>
            </a:r>
            <a:r>
              <a:rPr lang="pt-PT" dirty="0" err="1" smtClean="0"/>
              <a:t>float</a:t>
            </a:r>
            <a:r>
              <a:rPr lang="pt-PT" dirty="0" smtClean="0"/>
              <a:t> </a:t>
            </a:r>
            <a:r>
              <a:rPr lang="pt-PT" dirty="0" err="1" smtClean="0"/>
              <a:t>prossing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factory</a:t>
            </a:r>
            <a:r>
              <a:rPr lang="pt-PT" dirty="0" smtClean="0"/>
              <a:t>, </a:t>
            </a:r>
            <a:r>
              <a:rPr lang="pt-PT" dirty="0" err="1" smtClean="0"/>
              <a:t>keep</a:t>
            </a:r>
            <a:r>
              <a:rPr lang="pt-PT" dirty="0" smtClean="0"/>
              <a:t> some active buffers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keep</a:t>
            </a:r>
            <a:r>
              <a:rPr lang="pt-PT" dirty="0" smtClean="0"/>
              <a:t> </a:t>
            </a:r>
            <a:r>
              <a:rPr lang="pt-PT" dirty="0" err="1" smtClean="0"/>
              <a:t>places</a:t>
            </a:r>
            <a:r>
              <a:rPr lang="pt-PT" dirty="0" smtClean="0"/>
              <a:t> for </a:t>
            </a:r>
            <a:r>
              <a:rPr lang="pt-PT" dirty="0" err="1" smtClean="0"/>
              <a:t>smoothening</a:t>
            </a:r>
            <a:r>
              <a:rPr lang="pt-PT" dirty="0" smtClean="0"/>
              <a:t> </a:t>
            </a:r>
            <a:r>
              <a:rPr lang="pt-PT" dirty="0" err="1" smtClean="0"/>
              <a:t>sake</a:t>
            </a:r>
            <a:r>
              <a:rPr lang="pt-PT" dirty="0" smtClean="0"/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8330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7" y="179779"/>
            <a:ext cx="5532009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does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Factory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works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pt-PT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55776" y="4084309"/>
            <a:ext cx="6061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assembly</a:t>
            </a:r>
            <a:r>
              <a:rPr lang="pt-PT" dirty="0" smtClean="0"/>
              <a:t> </a:t>
            </a:r>
            <a:r>
              <a:rPr lang="pt-PT" dirty="0" err="1" smtClean="0"/>
              <a:t>line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supplied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boxes </a:t>
            </a:r>
            <a:r>
              <a:rPr lang="pt-PT" dirty="0" err="1" smtClean="0"/>
              <a:t>referenced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same</a:t>
            </a:r>
            <a:r>
              <a:rPr lang="pt-PT" dirty="0" smtClean="0"/>
              <a:t> </a:t>
            </a:r>
            <a:r>
              <a:rPr lang="pt-PT" dirty="0" err="1" smtClean="0"/>
              <a:t>number</a:t>
            </a:r>
            <a:r>
              <a:rPr lang="pt-PT" dirty="0" smtClean="0"/>
              <a:t> </a:t>
            </a:r>
            <a:r>
              <a:rPr lang="pt-PT" dirty="0" err="1" smtClean="0"/>
              <a:t>than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order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chassis.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idea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these</a:t>
            </a:r>
            <a:r>
              <a:rPr lang="pt-PT" dirty="0" smtClean="0"/>
              <a:t> boxes </a:t>
            </a:r>
            <a:r>
              <a:rPr lang="pt-PT" dirty="0" err="1" smtClean="0"/>
              <a:t>is</a:t>
            </a:r>
            <a:r>
              <a:rPr lang="pt-PT" dirty="0" smtClean="0"/>
              <a:t> to </a:t>
            </a:r>
            <a:r>
              <a:rPr lang="pt-PT" dirty="0" err="1" smtClean="0"/>
              <a:t>supply</a:t>
            </a:r>
            <a:r>
              <a:rPr lang="pt-PT" dirty="0" smtClean="0"/>
              <a:t> </a:t>
            </a:r>
            <a:r>
              <a:rPr lang="pt-PT" dirty="0" err="1" smtClean="0"/>
              <a:t>ready</a:t>
            </a:r>
            <a:r>
              <a:rPr lang="pt-PT" dirty="0" smtClean="0"/>
              <a:t> to </a:t>
            </a:r>
            <a:r>
              <a:rPr lang="pt-PT" dirty="0" err="1" smtClean="0"/>
              <a:t>mount</a:t>
            </a:r>
            <a:r>
              <a:rPr lang="pt-PT" dirty="0" smtClean="0"/>
              <a:t> </a:t>
            </a:r>
            <a:r>
              <a:rPr lang="pt-PT" dirty="0" err="1" smtClean="0"/>
              <a:t>sub</a:t>
            </a:r>
            <a:r>
              <a:rPr lang="pt-PT" dirty="0" smtClean="0"/>
              <a:t> </a:t>
            </a:r>
            <a:r>
              <a:rPr lang="pt-PT" dirty="0" err="1" smtClean="0"/>
              <a:t>assemblies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are </a:t>
            </a:r>
            <a:r>
              <a:rPr lang="pt-PT" dirty="0" err="1" smtClean="0"/>
              <a:t>prepared</a:t>
            </a:r>
            <a:r>
              <a:rPr lang="pt-PT" dirty="0" smtClean="0"/>
              <a:t> in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shop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45726" y="5284638"/>
            <a:ext cx="6061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Production</a:t>
            </a:r>
            <a:r>
              <a:rPr lang="pt-PT" dirty="0" smtClean="0"/>
              <a:t> </a:t>
            </a:r>
            <a:r>
              <a:rPr lang="pt-PT" dirty="0" err="1" smtClean="0"/>
              <a:t>shop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considered</a:t>
            </a:r>
            <a:r>
              <a:rPr lang="pt-PT" dirty="0" smtClean="0"/>
              <a:t> as na </a:t>
            </a:r>
            <a:r>
              <a:rPr lang="pt-PT" dirty="0" err="1" smtClean="0"/>
              <a:t>internal</a:t>
            </a:r>
            <a:r>
              <a:rPr lang="pt-PT" dirty="0" smtClean="0"/>
              <a:t> </a:t>
            </a:r>
            <a:r>
              <a:rPr lang="pt-PT" dirty="0" err="1" smtClean="0"/>
              <a:t>supplier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its</a:t>
            </a:r>
            <a:r>
              <a:rPr lang="pt-PT" dirty="0" smtClean="0"/>
              <a:t> </a:t>
            </a:r>
            <a:r>
              <a:rPr lang="pt-PT" dirty="0" err="1" smtClean="0"/>
              <a:t>very</a:t>
            </a:r>
            <a:r>
              <a:rPr lang="pt-PT" dirty="0" smtClean="0"/>
              <a:t> </a:t>
            </a:r>
            <a:r>
              <a:rPr lang="pt-PT" dirty="0" err="1" smtClean="0"/>
              <a:t>first</a:t>
            </a:r>
            <a:r>
              <a:rPr lang="pt-PT" dirty="0" smtClean="0"/>
              <a:t> job </a:t>
            </a:r>
            <a:r>
              <a:rPr lang="pt-PT" dirty="0" err="1" smtClean="0"/>
              <a:t>is</a:t>
            </a:r>
            <a:r>
              <a:rPr lang="pt-PT" dirty="0" smtClean="0"/>
              <a:t> to </a:t>
            </a:r>
            <a:r>
              <a:rPr lang="pt-PT" dirty="0" err="1" smtClean="0"/>
              <a:t>turn</a:t>
            </a:r>
            <a:r>
              <a:rPr lang="pt-PT" dirty="0" smtClean="0"/>
              <a:t> </a:t>
            </a:r>
            <a:r>
              <a:rPr lang="pt-PT" dirty="0" err="1" smtClean="0"/>
              <a:t>these</a:t>
            </a:r>
            <a:r>
              <a:rPr lang="pt-PT" dirty="0" smtClean="0"/>
              <a:t> </a:t>
            </a:r>
            <a:r>
              <a:rPr lang="pt-PT" dirty="0" err="1" smtClean="0"/>
              <a:t>orders</a:t>
            </a:r>
            <a:r>
              <a:rPr lang="pt-PT" dirty="0" smtClean="0"/>
              <a:t> </a:t>
            </a:r>
            <a:r>
              <a:rPr lang="pt-PT" dirty="0" err="1" smtClean="0"/>
              <a:t>into</a:t>
            </a:r>
            <a:r>
              <a:rPr lang="pt-PT" dirty="0" smtClean="0"/>
              <a:t> a </a:t>
            </a:r>
            <a:r>
              <a:rPr lang="pt-PT" dirty="0" err="1" smtClean="0"/>
              <a:t>fabrication</a:t>
            </a:r>
            <a:r>
              <a:rPr lang="pt-PT" dirty="0" smtClean="0"/>
              <a:t> </a:t>
            </a:r>
            <a:r>
              <a:rPr lang="pt-PT" dirty="0" err="1" smtClean="0"/>
              <a:t>plan</a:t>
            </a:r>
            <a:r>
              <a:rPr lang="pt-PT" dirty="0" smtClean="0"/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863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8330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7" y="179779"/>
            <a:ext cx="5532009" cy="656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7" y="179779"/>
            <a:ext cx="5532009" cy="1449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Estimation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showing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promising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financial future</a:t>
            </a:r>
          </a:p>
          <a:p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(Financial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situation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7584" y="2104863"/>
            <a:ext cx="5027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Accumulated</a:t>
            </a:r>
            <a:r>
              <a:rPr lang="pt-PT" dirty="0" smtClean="0"/>
              <a:t> </a:t>
            </a:r>
            <a:r>
              <a:rPr lang="pt-PT" dirty="0" err="1" smtClean="0"/>
              <a:t>sold</a:t>
            </a:r>
            <a:r>
              <a:rPr lang="pt-PT" dirty="0" smtClean="0"/>
              <a:t> </a:t>
            </a:r>
            <a:r>
              <a:rPr lang="pt-PT" dirty="0" err="1" smtClean="0"/>
              <a:t>cars</a:t>
            </a:r>
            <a:r>
              <a:rPr lang="pt-PT" dirty="0" smtClean="0"/>
              <a:t> </a:t>
            </a:r>
            <a:r>
              <a:rPr lang="pt-PT" dirty="0" err="1" smtClean="0"/>
              <a:t>year</a:t>
            </a:r>
            <a:r>
              <a:rPr lang="pt-PT" dirty="0" smtClean="0"/>
              <a:t> 1-5:	   300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Signing</a:t>
            </a:r>
            <a:r>
              <a:rPr lang="pt-PT" dirty="0" smtClean="0"/>
              <a:t> FEUP </a:t>
            </a:r>
            <a:r>
              <a:rPr lang="pt-PT" dirty="0" err="1" smtClean="0"/>
              <a:t>Care&amp;Serviçes</a:t>
            </a:r>
            <a:r>
              <a:rPr lang="pt-PT" dirty="0" smtClean="0"/>
              <a:t>:	   40%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Factory</a:t>
            </a:r>
            <a:r>
              <a:rPr lang="pt-PT" dirty="0" smtClean="0"/>
              <a:t>:			   €600000</a:t>
            </a:r>
            <a:endParaRPr lang="pt-PT" dirty="0"/>
          </a:p>
        </p:txBody>
      </p:sp>
      <p:sp>
        <p:nvSpPr>
          <p:cNvPr id="2" name="Chaveta à direita 1"/>
          <p:cNvSpPr/>
          <p:nvPr/>
        </p:nvSpPr>
        <p:spPr>
          <a:xfrm>
            <a:off x="5531500" y="1898532"/>
            <a:ext cx="648072" cy="1545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6444209" y="252036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2,1M€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933841" y="4005064"/>
            <a:ext cx="6061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Factory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Salary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R&amp;D Research </a:t>
            </a:r>
            <a:r>
              <a:rPr lang="pt-PT" dirty="0" err="1" smtClean="0"/>
              <a:t>Development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Marketing</a:t>
            </a:r>
            <a:endParaRPr lang="pt-PT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789915"/>
              </p:ext>
            </p:extLst>
          </p:nvPr>
        </p:nvGraphicFramePr>
        <p:xfrm>
          <a:off x="3756184" y="35730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863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8330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7" y="179779"/>
            <a:ext cx="5532009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Estimated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Sales</a:t>
            </a:r>
            <a:endParaRPr lang="pt-PT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95736" y="1790020"/>
            <a:ext cx="2687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−"/>
            </a:pPr>
            <a:r>
              <a:rPr lang="pt-PT" dirty="0" smtClean="0"/>
              <a:t>Car</a:t>
            </a:r>
          </a:p>
          <a:p>
            <a:pPr marL="285750" indent="-285750">
              <a:buFont typeface="Arial" pitchFamily="34" charset="0"/>
              <a:buChar char="−"/>
            </a:pPr>
            <a:r>
              <a:rPr lang="pt-PT" dirty="0" err="1" smtClean="0"/>
              <a:t>Aero</a:t>
            </a:r>
            <a:r>
              <a:rPr lang="pt-PT" dirty="0" smtClean="0"/>
              <a:t> Package</a:t>
            </a:r>
          </a:p>
          <a:p>
            <a:pPr marL="285750" indent="-285750">
              <a:buFont typeface="Arial" pitchFamily="34" charset="0"/>
              <a:buChar char="−"/>
            </a:pPr>
            <a:r>
              <a:rPr lang="pt-PT" dirty="0" smtClean="0"/>
              <a:t>FEUP </a:t>
            </a:r>
            <a:r>
              <a:rPr lang="pt-PT" dirty="0" err="1" smtClean="0"/>
              <a:t>Care&amp;Services</a:t>
            </a:r>
            <a:endParaRPr lang="pt-PT" dirty="0" smtClean="0"/>
          </a:p>
          <a:p>
            <a:pPr marL="285750" indent="-285750">
              <a:buFont typeface="Arial" pitchFamily="34" charset="0"/>
              <a:buChar char="−"/>
            </a:pPr>
            <a:r>
              <a:rPr lang="pt-PT" dirty="0" smtClean="0"/>
              <a:t>FEUP Virtual</a:t>
            </a:r>
            <a:endParaRPr lang="pt-PT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699523"/>
              </p:ext>
            </p:extLst>
          </p:nvPr>
        </p:nvGraphicFramePr>
        <p:xfrm>
          <a:off x="3851920" y="11419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397701"/>
              </p:ext>
            </p:extLst>
          </p:nvPr>
        </p:nvGraphicFramePr>
        <p:xfrm>
          <a:off x="467544" y="3573016"/>
          <a:ext cx="77768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863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8330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7" y="179779"/>
            <a:ext cx="5532009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Main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risk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preemptive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actions</a:t>
            </a:r>
            <a:r>
              <a:rPr lang="pt-PT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possibility</a:t>
            </a:r>
            <a:endParaRPr lang="pt-PT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894630"/>
            <a:ext cx="7901729" cy="443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419872" y="2047030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Insufficient</a:t>
            </a:r>
            <a:r>
              <a:rPr lang="pt-PT" dirty="0" smtClean="0"/>
              <a:t> </a:t>
            </a:r>
            <a:r>
              <a:rPr lang="pt-PT" dirty="0" err="1" smtClean="0"/>
              <a:t>Funds</a:t>
            </a:r>
            <a:endParaRPr lang="pt-PT" dirty="0" smtClean="0"/>
          </a:p>
          <a:p>
            <a:r>
              <a:rPr lang="pt-PT" dirty="0" smtClean="0"/>
              <a:t>- </a:t>
            </a:r>
            <a:r>
              <a:rPr lang="pt-PT" dirty="0" err="1" smtClean="0"/>
              <a:t>Focus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early</a:t>
            </a:r>
            <a:r>
              <a:rPr lang="pt-PT" dirty="0" smtClean="0"/>
              <a:t> cash in</a:t>
            </a:r>
            <a:endParaRPr lang="pt-PT" dirty="0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62" y="2199430"/>
            <a:ext cx="29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86115" y="2784361"/>
            <a:ext cx="2811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err="1" smtClean="0"/>
              <a:t>Concept</a:t>
            </a:r>
            <a:r>
              <a:rPr lang="pt-PT" sz="1600" dirty="0" smtClean="0"/>
              <a:t> </a:t>
            </a:r>
            <a:r>
              <a:rPr lang="pt-PT" sz="1600" dirty="0" err="1" smtClean="0"/>
              <a:t>Failure</a:t>
            </a:r>
            <a:endParaRPr lang="pt-PT" sz="1600" dirty="0" smtClean="0"/>
          </a:p>
          <a:p>
            <a:r>
              <a:rPr lang="pt-PT" sz="1600" dirty="0" smtClean="0"/>
              <a:t>- </a:t>
            </a:r>
            <a:r>
              <a:rPr lang="pt-PT" sz="1600" dirty="0" err="1" smtClean="0"/>
              <a:t>Performed</a:t>
            </a:r>
            <a:r>
              <a:rPr lang="pt-PT" sz="1600" dirty="0" smtClean="0"/>
              <a:t> </a:t>
            </a:r>
            <a:r>
              <a:rPr lang="pt-PT" sz="1600" dirty="0" err="1" smtClean="0"/>
              <a:t>market</a:t>
            </a:r>
            <a:r>
              <a:rPr lang="pt-PT" sz="1600" dirty="0" smtClean="0"/>
              <a:t> research</a:t>
            </a:r>
            <a:endParaRPr lang="pt-PT" sz="1600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39" y="2910493"/>
            <a:ext cx="29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54812"/>
            <a:ext cx="29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779043" y="3514824"/>
            <a:ext cx="5392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FEUP </a:t>
            </a:r>
            <a:r>
              <a:rPr lang="pt-PT" sz="1600" dirty="0" err="1" smtClean="0"/>
              <a:t>Care&amp;Service</a:t>
            </a:r>
            <a:endParaRPr lang="pt-PT" sz="1600" dirty="0" smtClean="0"/>
          </a:p>
          <a:p>
            <a:r>
              <a:rPr lang="pt-PT" sz="1600" dirty="0" smtClean="0"/>
              <a:t>- </a:t>
            </a:r>
            <a:r>
              <a:rPr lang="pt-PT" sz="1600" dirty="0" err="1" smtClean="0"/>
              <a:t>Cooperation</a:t>
            </a:r>
            <a:r>
              <a:rPr lang="pt-PT" sz="1600" dirty="0" smtClean="0"/>
              <a:t> </a:t>
            </a:r>
            <a:r>
              <a:rPr lang="pt-PT" sz="1600" dirty="0" err="1" smtClean="0"/>
              <a:t>with</a:t>
            </a:r>
            <a:r>
              <a:rPr lang="pt-PT" sz="1600" dirty="0" smtClean="0"/>
              <a:t> </a:t>
            </a:r>
            <a:r>
              <a:rPr lang="pt-PT" sz="1600" dirty="0" err="1" smtClean="0"/>
              <a:t>insurance</a:t>
            </a:r>
            <a:r>
              <a:rPr lang="pt-PT" sz="1600" dirty="0" smtClean="0"/>
              <a:t> </a:t>
            </a:r>
            <a:r>
              <a:rPr lang="pt-PT" sz="1600" dirty="0" err="1" smtClean="0"/>
              <a:t>company</a:t>
            </a:r>
            <a:r>
              <a:rPr lang="pt-PT" sz="1600" dirty="0" smtClean="0"/>
              <a:t> </a:t>
            </a:r>
            <a:r>
              <a:rPr lang="pt-PT" sz="1600" dirty="0" err="1" smtClean="0"/>
              <a:t>and</a:t>
            </a:r>
            <a:r>
              <a:rPr lang="pt-PT" sz="1600" dirty="0" smtClean="0"/>
              <a:t> legal </a:t>
            </a:r>
            <a:r>
              <a:rPr lang="pt-PT" sz="1600" dirty="0" err="1" smtClean="0"/>
              <a:t>advisors</a:t>
            </a:r>
            <a:endParaRPr lang="pt-PT" sz="1600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52" y="4941168"/>
            <a:ext cx="29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407251" y="4801180"/>
            <a:ext cx="3784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err="1" smtClean="0"/>
              <a:t>Lack</a:t>
            </a:r>
            <a:r>
              <a:rPr lang="pt-PT" sz="1600" dirty="0" smtClean="0"/>
              <a:t> </a:t>
            </a:r>
            <a:r>
              <a:rPr lang="pt-PT" sz="1600" dirty="0" err="1" smtClean="0"/>
              <a:t>of</a:t>
            </a:r>
            <a:r>
              <a:rPr lang="pt-PT" sz="1600" dirty="0" smtClean="0"/>
              <a:t> Performance</a:t>
            </a:r>
          </a:p>
          <a:p>
            <a:r>
              <a:rPr lang="pt-PT" sz="1600" dirty="0" smtClean="0"/>
              <a:t>- </a:t>
            </a:r>
            <a:r>
              <a:rPr lang="pt-PT" sz="1600" dirty="0" err="1" smtClean="0"/>
              <a:t>Through</a:t>
            </a:r>
            <a:r>
              <a:rPr lang="pt-PT" sz="1600" dirty="0" smtClean="0"/>
              <a:t> </a:t>
            </a:r>
            <a:r>
              <a:rPr lang="pt-PT" sz="1600" dirty="0" err="1" smtClean="0"/>
              <a:t>testing</a:t>
            </a:r>
            <a:r>
              <a:rPr lang="pt-PT" sz="1600" dirty="0" smtClean="0"/>
              <a:t> </a:t>
            </a:r>
            <a:r>
              <a:rPr lang="pt-PT" sz="1600" dirty="0" err="1" smtClean="0"/>
              <a:t>and</a:t>
            </a:r>
            <a:r>
              <a:rPr lang="pt-PT" sz="1600" dirty="0" smtClean="0"/>
              <a:t> </a:t>
            </a:r>
            <a:r>
              <a:rPr lang="pt-PT" sz="1600" dirty="0" err="1" smtClean="0"/>
              <a:t>quality</a:t>
            </a:r>
            <a:r>
              <a:rPr lang="pt-PT" sz="1600" dirty="0" smtClean="0"/>
              <a:t> </a:t>
            </a:r>
            <a:r>
              <a:rPr lang="pt-PT" sz="1600" dirty="0" err="1" smtClean="0"/>
              <a:t>assurance</a:t>
            </a:r>
            <a:endParaRPr lang="pt-PT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7258" y="1343708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err="1" smtClean="0"/>
              <a:t>Possibility</a:t>
            </a:r>
            <a:endParaRPr lang="pt-PT" sz="2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713273" y="6211669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err="1" smtClean="0"/>
              <a:t>Impact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9863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8330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7" y="179779"/>
            <a:ext cx="5532009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Oportunity</a:t>
            </a:r>
            <a:endParaRPr lang="pt-PT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5616" y="1510370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Why</a:t>
            </a:r>
            <a:r>
              <a:rPr lang="pt-PT" dirty="0" smtClean="0"/>
              <a:t> </a:t>
            </a:r>
            <a:r>
              <a:rPr lang="pt-PT" dirty="0" err="1" smtClean="0"/>
              <a:t>should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err="1" smtClean="0"/>
              <a:t>get</a:t>
            </a:r>
            <a:r>
              <a:rPr lang="pt-PT" dirty="0" smtClean="0"/>
              <a:t> </a:t>
            </a:r>
            <a:r>
              <a:rPr lang="pt-PT" dirty="0" err="1" smtClean="0"/>
              <a:t>involved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in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project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75656" y="2348880"/>
            <a:ext cx="6769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oportunity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to </a:t>
            </a:r>
            <a:r>
              <a:rPr lang="pt-PT" dirty="0" err="1" smtClean="0"/>
              <a:t>invest</a:t>
            </a:r>
            <a:r>
              <a:rPr lang="pt-PT" dirty="0" smtClean="0"/>
              <a:t> €2,1M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will</a:t>
            </a:r>
            <a:r>
              <a:rPr lang="pt-PT" dirty="0" smtClean="0"/>
              <a:t> cover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start</a:t>
            </a:r>
            <a:r>
              <a:rPr lang="pt-PT" dirty="0" smtClean="0"/>
              <a:t> </a:t>
            </a:r>
            <a:r>
              <a:rPr lang="pt-PT" dirty="0" err="1" smtClean="0"/>
              <a:t>costs</a:t>
            </a:r>
            <a:endParaRPr lang="pt-PT" dirty="0" smtClean="0"/>
          </a:p>
          <a:p>
            <a:pPr marL="285750" indent="-285750">
              <a:buFontTx/>
              <a:buChar char="-"/>
            </a:pP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also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</a:t>
            </a:r>
            <a:r>
              <a:rPr lang="pt-PT" dirty="0" err="1" smtClean="0"/>
              <a:t>access</a:t>
            </a:r>
            <a:r>
              <a:rPr lang="pt-PT" dirty="0" smtClean="0"/>
              <a:t> to: </a:t>
            </a:r>
          </a:p>
          <a:p>
            <a:pPr marL="742950" lvl="1" indent="-285750">
              <a:buFontTx/>
              <a:buChar char="-"/>
            </a:pPr>
            <a:r>
              <a:rPr lang="pt-PT" dirty="0" smtClean="0"/>
              <a:t>Sales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distribution</a:t>
            </a:r>
            <a:r>
              <a:rPr lang="pt-PT" dirty="0" smtClean="0"/>
              <a:t> </a:t>
            </a:r>
            <a:r>
              <a:rPr lang="pt-PT" dirty="0" err="1" smtClean="0"/>
              <a:t>Channels</a:t>
            </a:r>
            <a:endParaRPr lang="pt-PT" dirty="0" smtClean="0"/>
          </a:p>
          <a:p>
            <a:pPr marL="742950" lvl="1" indent="-285750">
              <a:buFontTx/>
              <a:buChar char="-"/>
            </a:pPr>
            <a:r>
              <a:rPr lang="pt-PT" dirty="0" smtClean="0"/>
              <a:t>US Network</a:t>
            </a:r>
            <a:endParaRPr lang="pt-PT" dirty="0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2455" y="3724316"/>
            <a:ext cx="7599090" cy="23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907704" y="4509120"/>
            <a:ext cx="5669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err="1" smtClean="0"/>
              <a:t>will</a:t>
            </a:r>
            <a:r>
              <a:rPr lang="pt-PT" dirty="0" smtClean="0"/>
              <a:t> </a:t>
            </a:r>
            <a:r>
              <a:rPr lang="pt-PT" dirty="0" err="1" smtClean="0"/>
              <a:t>receive</a:t>
            </a:r>
            <a:r>
              <a:rPr lang="pt-PT" dirty="0" smtClean="0"/>
              <a:t>:</a:t>
            </a:r>
          </a:p>
          <a:p>
            <a:r>
              <a:rPr lang="pt-PT" dirty="0" smtClean="0"/>
              <a:t>	- 25% </a:t>
            </a:r>
            <a:r>
              <a:rPr lang="pt-PT" dirty="0" err="1" smtClean="0"/>
              <a:t>Ownership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FEUP RACETEAM </a:t>
            </a:r>
            <a:r>
              <a:rPr lang="pt-PT" dirty="0" err="1" smtClean="0"/>
              <a:t>Inc</a:t>
            </a:r>
            <a:r>
              <a:rPr lang="pt-PT" dirty="0" smtClean="0"/>
              <a:t>.</a:t>
            </a:r>
          </a:p>
          <a:p>
            <a:r>
              <a:rPr lang="pt-PT" dirty="0"/>
              <a:t>	</a:t>
            </a:r>
            <a:r>
              <a:rPr lang="pt-PT" dirty="0" smtClean="0"/>
              <a:t>- </a:t>
            </a:r>
            <a:r>
              <a:rPr lang="pt-PT" dirty="0" err="1" smtClean="0"/>
              <a:t>We</a:t>
            </a:r>
            <a:r>
              <a:rPr lang="pt-PT" dirty="0" smtClean="0"/>
              <a:t> are </a:t>
            </a:r>
            <a:r>
              <a:rPr lang="pt-PT" dirty="0" err="1" smtClean="0"/>
              <a:t>looking</a:t>
            </a:r>
            <a:r>
              <a:rPr lang="pt-PT" dirty="0" smtClean="0"/>
              <a:t> for a Chairman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board</a:t>
            </a:r>
            <a:endParaRPr lang="pt-PT" dirty="0" smtClean="0"/>
          </a:p>
          <a:p>
            <a:r>
              <a:rPr lang="pt-PT" dirty="0"/>
              <a:t>	</a:t>
            </a:r>
            <a:r>
              <a:rPr lang="pt-PT" dirty="0" smtClean="0"/>
              <a:t>- 120% </a:t>
            </a:r>
            <a:r>
              <a:rPr lang="pt-PT" dirty="0" err="1" smtClean="0"/>
              <a:t>Returnal</a:t>
            </a:r>
            <a:r>
              <a:rPr lang="pt-PT" dirty="0" smtClean="0"/>
              <a:t> </a:t>
            </a:r>
            <a:r>
              <a:rPr lang="pt-PT" dirty="0" err="1" smtClean="0"/>
              <a:t>investment</a:t>
            </a:r>
            <a:r>
              <a:rPr lang="pt-PT" dirty="0" smtClean="0"/>
              <a:t> in </a:t>
            </a:r>
            <a:r>
              <a:rPr lang="pt-PT" dirty="0" err="1" smtClean="0"/>
              <a:t>year</a:t>
            </a:r>
            <a:r>
              <a:rPr lang="pt-PT" dirty="0" smtClean="0"/>
              <a:t> 5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863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29145" y="188640"/>
            <a:ext cx="7416824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Customer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3608" y="1484784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30-35 </a:t>
            </a:r>
            <a:r>
              <a:rPr lang="pt-PT" dirty="0" err="1" smtClean="0"/>
              <a:t>Years</a:t>
            </a:r>
            <a:r>
              <a:rPr lang="pt-PT" dirty="0" smtClean="0"/>
              <a:t> </a:t>
            </a:r>
            <a:r>
              <a:rPr lang="pt-PT" dirty="0" err="1" smtClean="0"/>
              <a:t>old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At</a:t>
            </a:r>
            <a:r>
              <a:rPr lang="pt-PT" dirty="0" smtClean="0"/>
              <a:t> </a:t>
            </a:r>
            <a:r>
              <a:rPr lang="pt-PT" dirty="0" err="1" smtClean="0"/>
              <a:t>least</a:t>
            </a:r>
            <a:r>
              <a:rPr lang="pt-PT" dirty="0" smtClean="0"/>
              <a:t> 60k€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above</a:t>
            </a:r>
            <a:r>
              <a:rPr lang="pt-PT" dirty="0" smtClean="0"/>
              <a:t> </a:t>
            </a:r>
            <a:r>
              <a:rPr lang="pt-PT" dirty="0" err="1" smtClean="0"/>
              <a:t>income</a:t>
            </a:r>
            <a:r>
              <a:rPr lang="pt-PT" dirty="0" smtClean="0"/>
              <a:t> per </a:t>
            </a:r>
            <a:r>
              <a:rPr lang="pt-PT" dirty="0" err="1" smtClean="0"/>
              <a:t>year</a:t>
            </a:r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Automotive</a:t>
            </a:r>
            <a:r>
              <a:rPr lang="pt-PT" dirty="0" smtClean="0"/>
              <a:t> </a:t>
            </a:r>
            <a:r>
              <a:rPr lang="pt-PT" dirty="0" err="1" smtClean="0"/>
              <a:t>enthusiast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Adventurous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Passion</a:t>
            </a:r>
            <a:r>
              <a:rPr lang="pt-PT" dirty="0" smtClean="0"/>
              <a:t> for </a:t>
            </a:r>
            <a:r>
              <a:rPr lang="pt-PT" dirty="0" err="1" smtClean="0"/>
              <a:t>race</a:t>
            </a:r>
            <a:r>
              <a:rPr lang="pt-PT" dirty="0" smtClean="0"/>
              <a:t> </a:t>
            </a:r>
            <a:r>
              <a:rPr lang="pt-PT" dirty="0" err="1" smtClean="0"/>
              <a:t>car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Thrill</a:t>
            </a:r>
            <a:r>
              <a:rPr lang="pt-PT" dirty="0" smtClean="0"/>
              <a:t> </a:t>
            </a:r>
            <a:r>
              <a:rPr lang="pt-PT" dirty="0" err="1" smtClean="0"/>
              <a:t>seeking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Competitive</a:t>
            </a:r>
            <a:r>
              <a:rPr lang="pt-PT" dirty="0" smtClean="0"/>
              <a:t> </a:t>
            </a:r>
            <a:r>
              <a:rPr lang="pt-PT" dirty="0" err="1" smtClean="0"/>
              <a:t>nature</a:t>
            </a:r>
            <a:endParaRPr lang="pt-PT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3851920" y="4149080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Family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3-4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At</a:t>
            </a:r>
            <a:r>
              <a:rPr lang="pt-PT" dirty="0" smtClean="0"/>
              <a:t> least125k€ </a:t>
            </a:r>
            <a:r>
              <a:rPr lang="pt-PT" dirty="0" err="1" smtClean="0"/>
              <a:t>household</a:t>
            </a:r>
            <a:r>
              <a:rPr lang="pt-PT" dirty="0" smtClean="0"/>
              <a:t> </a:t>
            </a:r>
            <a:r>
              <a:rPr lang="pt-PT" dirty="0" err="1" smtClean="0"/>
              <a:t>income</a:t>
            </a:r>
            <a:r>
              <a:rPr lang="pt-PT" dirty="0" smtClean="0"/>
              <a:t> per </a:t>
            </a:r>
            <a:r>
              <a:rPr lang="pt-PT" dirty="0" err="1" smtClean="0"/>
              <a:t>year</a:t>
            </a:r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Close</a:t>
            </a:r>
            <a:r>
              <a:rPr lang="pt-PT" dirty="0" smtClean="0"/>
              <a:t> </a:t>
            </a:r>
            <a:r>
              <a:rPr lang="pt-PT" dirty="0" err="1" smtClean="0"/>
              <a:t>relationship</a:t>
            </a:r>
            <a:r>
              <a:rPr lang="pt-PT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Adventurous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Passion</a:t>
            </a:r>
            <a:r>
              <a:rPr lang="pt-PT" dirty="0" smtClean="0"/>
              <a:t> for </a:t>
            </a:r>
            <a:r>
              <a:rPr lang="pt-PT" dirty="0" err="1" smtClean="0"/>
              <a:t>race</a:t>
            </a:r>
            <a:r>
              <a:rPr lang="pt-PT" dirty="0" smtClean="0"/>
              <a:t> </a:t>
            </a:r>
            <a:r>
              <a:rPr lang="pt-PT" dirty="0" err="1" smtClean="0"/>
              <a:t>car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Supportive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Competitive</a:t>
            </a:r>
            <a:r>
              <a:rPr lang="pt-PT" dirty="0" smtClean="0"/>
              <a:t> </a:t>
            </a:r>
            <a:r>
              <a:rPr lang="pt-PT" dirty="0" err="1" smtClean="0"/>
              <a:t>nature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76672"/>
            <a:ext cx="7355223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takes a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client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buy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race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99592" y="2113821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Spend</a:t>
            </a:r>
            <a:r>
              <a:rPr lang="pt-PT" dirty="0" smtClean="0"/>
              <a:t> time as a hobby</a:t>
            </a:r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Engineering</a:t>
            </a:r>
            <a:r>
              <a:rPr lang="pt-PT" dirty="0" smtClean="0"/>
              <a:t> </a:t>
            </a:r>
            <a:r>
              <a:rPr lang="pt-PT" dirty="0" err="1" smtClean="0"/>
              <a:t>interest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Need</a:t>
            </a:r>
            <a:r>
              <a:rPr lang="pt-PT" dirty="0" smtClean="0"/>
              <a:t> for Speed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Community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Design </a:t>
            </a:r>
            <a:r>
              <a:rPr lang="pt-PT" dirty="0" err="1" smtClean="0"/>
              <a:t>and</a:t>
            </a:r>
            <a:r>
              <a:rPr lang="pt-PT" dirty="0" smtClean="0"/>
              <a:t> look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car</a:t>
            </a:r>
            <a:endParaRPr lang="pt-PT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86095"/>
              </p:ext>
            </p:extLst>
          </p:nvPr>
        </p:nvGraphicFramePr>
        <p:xfrm>
          <a:off x="4001139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043139"/>
              </p:ext>
            </p:extLst>
          </p:nvPr>
        </p:nvGraphicFramePr>
        <p:xfrm>
          <a:off x="2286000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8" y="476672"/>
            <a:ext cx="7355223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Race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Options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market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8" name="Picture 4" descr="http://bringatrailer.com/wp-content/uploads/2008/08/1963_Legrand_BMW_Formula_4_Junior_Rear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73780"/>
            <a:ext cx="184340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4" name="Picture 30" descr="http://uncrate.com/p/2007/05/ktm-x-b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86" y="2073781"/>
            <a:ext cx="17524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7" name="Picture 33" descr="http://upload.wikimedia.org/wikipedia/commons/thumb/8/8a/ArielAtomGoodwood.jpg/280px-ArielAtomGoodwoo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49698"/>
            <a:ext cx="175323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3573016"/>
            <a:ext cx="2832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Serious</a:t>
            </a:r>
            <a:r>
              <a:rPr lang="pt-PT" dirty="0" smtClean="0"/>
              <a:t> weekend </a:t>
            </a:r>
            <a:r>
              <a:rPr lang="pt-PT" dirty="0" err="1" smtClean="0"/>
              <a:t>racer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0-100: 3,9 </a:t>
            </a:r>
            <a:r>
              <a:rPr lang="pt-PT" dirty="0" err="1" smtClean="0"/>
              <a:t>Sec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Lateral G: 1,5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Price: €30000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17369" y="3573015"/>
            <a:ext cx="2448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Fun</a:t>
            </a:r>
            <a:r>
              <a:rPr lang="pt-PT" dirty="0" smtClean="0"/>
              <a:t> weekend </a:t>
            </a:r>
            <a:r>
              <a:rPr lang="pt-PT" dirty="0" err="1" smtClean="0"/>
              <a:t>racer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0-100: 3,9 </a:t>
            </a:r>
            <a:r>
              <a:rPr lang="pt-PT" dirty="0" err="1" smtClean="0"/>
              <a:t>Sec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Lateral G: 1,2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Price: €89000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231159" y="3585412"/>
            <a:ext cx="2448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Fun</a:t>
            </a:r>
            <a:r>
              <a:rPr lang="pt-PT" dirty="0" smtClean="0"/>
              <a:t> weekend </a:t>
            </a:r>
            <a:r>
              <a:rPr lang="pt-PT" dirty="0" err="1" smtClean="0"/>
              <a:t>racer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0-100: 2,9 </a:t>
            </a:r>
            <a:r>
              <a:rPr lang="pt-PT" dirty="0" err="1" smtClean="0"/>
              <a:t>Sec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Lateral G: 1,3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Price: €53000</a:t>
            </a:r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8" name="Picture 30" descr="http://fc04.deviantart.net/fs30/f/2008/046/4/b/Formula_Student_Concept_2_by_lockanload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8820472" cy="650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Bitmap Image" r:id="rId4" imgW="2161905" imgH="1114581" progId="PBrush">
                  <p:embed/>
                </p:oleObj>
              </mc:Choice>
              <mc:Fallback>
                <p:oleObj name="Bitmap Image" r:id="rId4" imgW="2161905" imgH="11145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8" y="476672"/>
            <a:ext cx="7355223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</a:t>
            </a:r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offer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3591149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High</a:t>
            </a:r>
            <a:r>
              <a:rPr lang="pt-PT" dirty="0" smtClean="0"/>
              <a:t> performance </a:t>
            </a:r>
            <a:r>
              <a:rPr lang="pt-PT" dirty="0" err="1" smtClean="0"/>
              <a:t>electrical</a:t>
            </a:r>
            <a:r>
              <a:rPr lang="pt-PT" dirty="0" smtClean="0"/>
              <a:t> weekend </a:t>
            </a:r>
            <a:r>
              <a:rPr lang="pt-PT" dirty="0" err="1" smtClean="0"/>
              <a:t>competition</a:t>
            </a:r>
            <a:r>
              <a:rPr lang="pt-PT" dirty="0" smtClean="0"/>
              <a:t> </a:t>
            </a:r>
            <a:r>
              <a:rPr lang="pt-PT" dirty="0" err="1" smtClean="0"/>
              <a:t>car</a:t>
            </a:r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Low</a:t>
            </a:r>
            <a:r>
              <a:rPr lang="pt-PT" dirty="0" smtClean="0"/>
              <a:t> </a:t>
            </a:r>
            <a:r>
              <a:rPr lang="pt-PT" dirty="0" err="1" smtClean="0"/>
              <a:t>Cost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affordable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Easy</a:t>
            </a:r>
            <a:r>
              <a:rPr lang="pt-PT" dirty="0" smtClean="0"/>
              <a:t> to </a:t>
            </a:r>
            <a:r>
              <a:rPr lang="pt-PT" dirty="0" err="1" smtClean="0"/>
              <a:t>handle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Green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Adjustability</a:t>
            </a:r>
            <a:r>
              <a:rPr lang="pt-PT" dirty="0"/>
              <a:t> </a:t>
            </a:r>
            <a:r>
              <a:rPr lang="pt-PT" dirty="0" smtClean="0"/>
              <a:t>– No </a:t>
            </a:r>
            <a:r>
              <a:rPr lang="pt-PT" dirty="0" err="1" smtClean="0"/>
              <a:t>need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engineer</a:t>
            </a:r>
            <a:r>
              <a:rPr lang="pt-PT" dirty="0" smtClean="0"/>
              <a:t> to set </a:t>
            </a:r>
            <a:r>
              <a:rPr lang="pt-PT" dirty="0" err="1" smtClean="0"/>
              <a:t>up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Reliability</a:t>
            </a:r>
            <a:r>
              <a:rPr lang="pt-PT" dirty="0" smtClean="0"/>
              <a:t> – Safe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Manufacturability</a:t>
            </a:r>
            <a:r>
              <a:rPr lang="pt-PT" dirty="0" smtClean="0"/>
              <a:t> – </a:t>
            </a:r>
            <a:r>
              <a:rPr lang="pt-PT" dirty="0" err="1" smtClean="0"/>
              <a:t>profitable</a:t>
            </a:r>
            <a:r>
              <a:rPr lang="pt-PT" dirty="0" smtClean="0"/>
              <a:t> </a:t>
            </a:r>
            <a:r>
              <a:rPr lang="pt-PT" dirty="0" err="1" smtClean="0"/>
              <a:t>build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Endurance</a:t>
            </a:r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2982912" y="2585301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Price: € </a:t>
            </a:r>
            <a:r>
              <a:rPr lang="pt-PT" dirty="0" smtClean="0"/>
              <a:t>26000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25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476672"/>
            <a:ext cx="7355223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Upgrades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55976" y="3995772"/>
            <a:ext cx="151836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err="1" smtClean="0"/>
              <a:t>Custom</a:t>
            </a:r>
            <a:r>
              <a:rPr lang="pt-PT" dirty="0" smtClean="0"/>
              <a:t> </a:t>
            </a:r>
            <a:r>
              <a:rPr lang="pt-PT" dirty="0" err="1" smtClean="0"/>
              <a:t>Seat</a:t>
            </a:r>
            <a:endParaRPr lang="pt-PT" dirty="0"/>
          </a:p>
        </p:txBody>
      </p:sp>
      <p:graphicFrame>
        <p:nvGraphicFramePr>
          <p:cNvPr id="7" name="Objec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14061"/>
              </p:ext>
            </p:extLst>
          </p:nvPr>
        </p:nvGraphicFramePr>
        <p:xfrm>
          <a:off x="7308850" y="153988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Bitmap Image" r:id="rId3" imgW="2161905" imgH="1114581" progId="PBrush">
                  <p:embed/>
                </p:oleObj>
              </mc:Choice>
              <mc:Fallback>
                <p:oleObj name="Bitmap Image" r:id="rId3" imgW="2161905" imgH="1114581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53988"/>
                        <a:ext cx="15525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181205" y="3789040"/>
            <a:ext cx="83869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err="1" smtClean="0"/>
              <a:t>Power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3083789" y="2624406"/>
            <a:ext cx="1710725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Data </a:t>
            </a:r>
            <a:r>
              <a:rPr lang="pt-PT" dirty="0" err="1" smtClean="0"/>
              <a:t>aquisition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300192" y="4365104"/>
            <a:ext cx="108234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err="1" smtClean="0"/>
              <a:t>Paint</a:t>
            </a:r>
            <a:r>
              <a:rPr lang="pt-PT" dirty="0" smtClean="0"/>
              <a:t> job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56348" y="2926166"/>
            <a:ext cx="71045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err="1" smtClean="0"/>
              <a:t>Rims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2400635"/>
            <a:ext cx="146706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Anti </a:t>
            </a:r>
            <a:r>
              <a:rPr lang="pt-PT" dirty="0" err="1" smtClean="0"/>
              <a:t>Roll</a:t>
            </a:r>
            <a:r>
              <a:rPr lang="pt-PT" dirty="0" smtClean="0"/>
              <a:t> Bar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105602" y="5805264"/>
            <a:ext cx="95410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err="1" smtClean="0"/>
              <a:t>Wheels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475656" y="4941168"/>
            <a:ext cx="160813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err="1" smtClean="0"/>
              <a:t>Aero</a:t>
            </a:r>
            <a:r>
              <a:rPr lang="pt-PT" dirty="0" smtClean="0"/>
              <a:t> package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590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293503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23528" y="476672"/>
            <a:ext cx="7355223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Affordable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3527" y="2348880"/>
            <a:ext cx="7355223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Sustainable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5" y="4365104"/>
            <a:ext cx="7355223" cy="1108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Easy</a:t>
            </a:r>
            <a:endParaRPr lang="pt-PT" sz="4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25919" y="1702549"/>
            <a:ext cx="6554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Cheap</a:t>
            </a:r>
            <a:r>
              <a:rPr lang="pt-PT" dirty="0" smtClean="0"/>
              <a:t> </a:t>
            </a:r>
            <a:r>
              <a:rPr lang="pt-PT" dirty="0" err="1" smtClean="0"/>
              <a:t>production</a:t>
            </a:r>
            <a:r>
              <a:rPr lang="pt-PT" dirty="0" smtClean="0"/>
              <a:t> </a:t>
            </a:r>
            <a:r>
              <a:rPr lang="pt-PT" dirty="0" err="1" smtClean="0"/>
              <a:t>methods</a:t>
            </a:r>
            <a:r>
              <a:rPr lang="pt-PT" dirty="0" smtClean="0"/>
              <a:t> – to </a:t>
            </a:r>
            <a:r>
              <a:rPr lang="pt-PT" dirty="0" err="1" smtClean="0"/>
              <a:t>keep</a:t>
            </a:r>
            <a:r>
              <a:rPr lang="pt-PT" dirty="0" smtClean="0"/>
              <a:t> </a:t>
            </a:r>
            <a:r>
              <a:rPr lang="pt-PT" dirty="0" err="1" smtClean="0"/>
              <a:t>cost</a:t>
            </a:r>
            <a:r>
              <a:rPr lang="pt-PT" dirty="0" smtClean="0"/>
              <a:t> </a:t>
            </a:r>
            <a:r>
              <a:rPr lang="pt-PT" dirty="0" err="1" smtClean="0"/>
              <a:t>down</a:t>
            </a:r>
            <a:endParaRPr lang="pt-PT" dirty="0" smtClean="0"/>
          </a:p>
          <a:p>
            <a:r>
              <a:rPr lang="pt-PT" dirty="0" err="1" smtClean="0"/>
              <a:t>Optimise</a:t>
            </a:r>
            <a:r>
              <a:rPr lang="pt-PT" dirty="0" smtClean="0"/>
              <a:t> </a:t>
            </a:r>
            <a:r>
              <a:rPr lang="pt-PT" dirty="0" err="1" smtClean="0"/>
              <a:t>parts</a:t>
            </a:r>
            <a:r>
              <a:rPr lang="pt-PT" dirty="0" smtClean="0"/>
              <a:t> to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very</a:t>
            </a:r>
            <a:r>
              <a:rPr lang="pt-PT" dirty="0" smtClean="0"/>
              <a:t> </a:t>
            </a:r>
            <a:r>
              <a:rPr lang="pt-PT" dirty="0" err="1" smtClean="0"/>
              <a:t>simple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easy</a:t>
            </a:r>
            <a:r>
              <a:rPr lang="pt-PT" dirty="0" smtClean="0"/>
              <a:t> to manufacture </a:t>
            </a:r>
            <a:r>
              <a:rPr lang="pt-PT" dirty="0" err="1" smtClean="0"/>
              <a:t>and</a:t>
            </a:r>
            <a:r>
              <a:rPr lang="pt-PT" dirty="0" smtClean="0"/>
              <a:t> to </a:t>
            </a:r>
            <a:r>
              <a:rPr lang="pt-PT" dirty="0" err="1" smtClean="0"/>
              <a:t>make</a:t>
            </a:r>
            <a:r>
              <a:rPr lang="pt-PT" dirty="0" smtClean="0"/>
              <a:t> 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profitable</a:t>
            </a:r>
            <a:r>
              <a:rPr lang="pt-PT" dirty="0" smtClean="0"/>
              <a:t> to </a:t>
            </a:r>
            <a:r>
              <a:rPr lang="pt-PT" dirty="0" err="1" smtClean="0"/>
              <a:t>produce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car</a:t>
            </a:r>
            <a:endParaRPr lang="pt-PT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825919" y="3646303"/>
            <a:ext cx="655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Light </a:t>
            </a:r>
            <a:r>
              <a:rPr lang="pt-PT" dirty="0" err="1" smtClean="0"/>
              <a:t>weight</a:t>
            </a:r>
            <a:endParaRPr lang="pt-PT" dirty="0" smtClean="0"/>
          </a:p>
          <a:p>
            <a:r>
              <a:rPr lang="pt-PT" dirty="0" err="1" smtClean="0"/>
              <a:t>Running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electricity</a:t>
            </a:r>
            <a:endParaRPr lang="pt-PT" dirty="0" smtClean="0"/>
          </a:p>
        </p:txBody>
      </p:sp>
      <p:sp>
        <p:nvSpPr>
          <p:cNvPr id="14" name="CaixaDeTexto 13"/>
          <p:cNvSpPr txBox="1"/>
          <p:nvPr/>
        </p:nvSpPr>
        <p:spPr>
          <a:xfrm>
            <a:off x="990151" y="5504269"/>
            <a:ext cx="6554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Easy</a:t>
            </a:r>
            <a:r>
              <a:rPr lang="pt-PT" dirty="0" smtClean="0"/>
              <a:t> to drive, do </a:t>
            </a:r>
            <a:r>
              <a:rPr lang="pt-PT" dirty="0" err="1" smtClean="0"/>
              <a:t>well</a:t>
            </a:r>
            <a:r>
              <a:rPr lang="pt-PT" dirty="0" smtClean="0"/>
              <a:t> in </a:t>
            </a:r>
            <a:r>
              <a:rPr lang="pt-PT" dirty="0" err="1" smtClean="0"/>
              <a:t>corners</a:t>
            </a:r>
            <a:endParaRPr lang="pt-PT" dirty="0"/>
          </a:p>
          <a:p>
            <a:r>
              <a:rPr lang="pt-PT" dirty="0" err="1" smtClean="0"/>
              <a:t>Designed</a:t>
            </a:r>
            <a:r>
              <a:rPr lang="pt-PT" dirty="0" smtClean="0"/>
              <a:t> </a:t>
            </a:r>
            <a:r>
              <a:rPr lang="pt-PT" dirty="0" err="1" smtClean="0"/>
              <a:t>suspension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control</a:t>
            </a:r>
            <a:r>
              <a:rPr lang="pt-PT" dirty="0" smtClean="0"/>
              <a:t> to set </a:t>
            </a:r>
            <a:r>
              <a:rPr lang="pt-PT" dirty="0" err="1" smtClean="0"/>
              <a:t>up</a:t>
            </a:r>
            <a:r>
              <a:rPr lang="pt-PT" dirty="0" smtClean="0"/>
              <a:t> </a:t>
            </a:r>
            <a:r>
              <a:rPr lang="pt-PT" dirty="0" err="1" smtClean="0"/>
              <a:t>accordingly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driver to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fast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0198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40786"/>
              </p:ext>
            </p:extLst>
          </p:nvPr>
        </p:nvGraphicFramePr>
        <p:xfrm>
          <a:off x="7308304" y="154487"/>
          <a:ext cx="15525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Bitmap Image" r:id="rId3" imgW="2161905" imgH="1114581" progId="Paint.Picture">
                  <p:embed/>
                </p:oleObj>
              </mc:Choice>
              <mc:Fallback>
                <p:oleObj name="Bitmap Image" r:id="rId3" imgW="2161905" imgH="1114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4487"/>
                        <a:ext cx="15525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ângulo arredondado 9"/>
          <p:cNvSpPr/>
          <p:nvPr/>
        </p:nvSpPr>
        <p:spPr>
          <a:xfrm>
            <a:off x="3347864" y="908720"/>
            <a:ext cx="2016224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err="1" smtClean="0"/>
              <a:t>Affordable</a:t>
            </a:r>
            <a:endParaRPr lang="pt-PT" dirty="0"/>
          </a:p>
        </p:txBody>
      </p:sp>
      <p:sp>
        <p:nvSpPr>
          <p:cNvPr id="11" name="Rectângulo arredondado 10"/>
          <p:cNvSpPr/>
          <p:nvPr/>
        </p:nvSpPr>
        <p:spPr>
          <a:xfrm>
            <a:off x="3347864" y="2629857"/>
            <a:ext cx="2016224" cy="115212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Green</a:t>
            </a:r>
            <a:endParaRPr lang="pt-PT" dirty="0"/>
          </a:p>
        </p:txBody>
      </p:sp>
      <p:sp>
        <p:nvSpPr>
          <p:cNvPr id="12" name="Rectângulo arredondado 11"/>
          <p:cNvSpPr/>
          <p:nvPr/>
        </p:nvSpPr>
        <p:spPr>
          <a:xfrm>
            <a:off x="3347864" y="4373488"/>
            <a:ext cx="2016224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err="1" smtClean="0"/>
              <a:t>Efficient</a:t>
            </a:r>
            <a:endParaRPr lang="pt-PT" dirty="0"/>
          </a:p>
        </p:txBody>
      </p:sp>
      <p:sp>
        <p:nvSpPr>
          <p:cNvPr id="13" name="Rectângulo arredondado 12"/>
          <p:cNvSpPr/>
          <p:nvPr/>
        </p:nvSpPr>
        <p:spPr>
          <a:xfrm>
            <a:off x="6228184" y="2492896"/>
            <a:ext cx="2016224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err="1" smtClean="0"/>
              <a:t>Easy</a:t>
            </a:r>
            <a:endParaRPr lang="pt-PT" dirty="0"/>
          </a:p>
        </p:txBody>
      </p:sp>
      <p:sp>
        <p:nvSpPr>
          <p:cNvPr id="14" name="Rectângulo arredondado 13"/>
          <p:cNvSpPr/>
          <p:nvPr/>
        </p:nvSpPr>
        <p:spPr>
          <a:xfrm>
            <a:off x="467544" y="2492896"/>
            <a:ext cx="2016224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Secure</a:t>
            </a:r>
            <a:endParaRPr lang="pt-PT" dirty="0"/>
          </a:p>
        </p:txBody>
      </p:sp>
      <p:sp>
        <p:nvSpPr>
          <p:cNvPr id="15" name="Seta em curva 14"/>
          <p:cNvSpPr/>
          <p:nvPr/>
        </p:nvSpPr>
        <p:spPr>
          <a:xfrm>
            <a:off x="1475656" y="1268760"/>
            <a:ext cx="1584176" cy="1080120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9" name="Seta em curva 18"/>
          <p:cNvSpPr/>
          <p:nvPr/>
        </p:nvSpPr>
        <p:spPr>
          <a:xfrm rot="5400000">
            <a:off x="6131278" y="980728"/>
            <a:ext cx="1116124" cy="1656184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0" name="Seta em curva 19"/>
          <p:cNvSpPr/>
          <p:nvPr/>
        </p:nvSpPr>
        <p:spPr>
          <a:xfrm rot="10800000">
            <a:off x="5929808" y="4149080"/>
            <a:ext cx="1587624" cy="1070501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1" name="Seta em curva 20"/>
          <p:cNvSpPr/>
          <p:nvPr/>
        </p:nvSpPr>
        <p:spPr>
          <a:xfrm rot="16200000">
            <a:off x="1355121" y="3774861"/>
            <a:ext cx="1349232" cy="1540210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2" name="Seta para a direita 21"/>
          <p:cNvSpPr/>
          <p:nvPr/>
        </p:nvSpPr>
        <p:spPr>
          <a:xfrm>
            <a:off x="5580112" y="2708920"/>
            <a:ext cx="432048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Seta para a direita 22"/>
          <p:cNvSpPr/>
          <p:nvPr/>
        </p:nvSpPr>
        <p:spPr>
          <a:xfrm rot="5400000">
            <a:off x="4171884" y="3726334"/>
            <a:ext cx="432048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Seta para a direita 23"/>
          <p:cNvSpPr/>
          <p:nvPr/>
        </p:nvSpPr>
        <p:spPr>
          <a:xfrm rot="10800000">
            <a:off x="2680723" y="2708920"/>
            <a:ext cx="451117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Seta para a direita 24"/>
          <p:cNvSpPr/>
          <p:nvPr/>
        </p:nvSpPr>
        <p:spPr>
          <a:xfrm rot="16200000">
            <a:off x="4130418" y="1988839"/>
            <a:ext cx="451117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16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4918</TotalTime>
  <Words>986</Words>
  <Application>Microsoft Office PowerPoint</Application>
  <PresentationFormat>Apresentação no Ecrã (4:3)</PresentationFormat>
  <Paragraphs>217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1" baseType="lpstr">
      <vt:lpstr>Essential</vt:lpstr>
      <vt:lpstr>Bitmap Image</vt:lpstr>
      <vt:lpstr>Business Plan Presentation Guide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Regulamento</dc:title>
  <dc:creator>Brito</dc:creator>
  <cp:lastModifiedBy>Admin</cp:lastModifiedBy>
  <cp:revision>77</cp:revision>
  <dcterms:created xsi:type="dcterms:W3CDTF">2012-10-09T15:44:39Z</dcterms:created>
  <dcterms:modified xsi:type="dcterms:W3CDTF">2012-11-22T23:16:01Z</dcterms:modified>
</cp:coreProperties>
</file>