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5" r:id="rId9"/>
    <p:sldId id="264" r:id="rId10"/>
    <p:sldId id="263" r:id="rId11"/>
    <p:sldId id="267" r:id="rId12"/>
    <p:sldId id="269" r:id="rId13"/>
    <p:sldId id="268" r:id="rId14"/>
    <p:sldId id="291" r:id="rId15"/>
    <p:sldId id="260" r:id="rId16"/>
    <p:sldId id="288" r:id="rId17"/>
    <p:sldId id="289" r:id="rId18"/>
    <p:sldId id="290" r:id="rId19"/>
    <p:sldId id="281" r:id="rId20"/>
    <p:sldId id="282" r:id="rId21"/>
    <p:sldId id="283" r:id="rId22"/>
    <p:sldId id="292" r:id="rId23"/>
    <p:sldId id="293" r:id="rId24"/>
    <p:sldId id="270" r:id="rId25"/>
    <p:sldId id="279" r:id="rId26"/>
    <p:sldId id="280" r:id="rId27"/>
    <p:sldId id="271" r:id="rId28"/>
    <p:sldId id="285" r:id="rId29"/>
    <p:sldId id="286" r:id="rId30"/>
    <p:sldId id="287" r:id="rId31"/>
    <p:sldId id="273" r:id="rId32"/>
    <p:sldId id="272" r:id="rId33"/>
    <p:sldId id="277" r:id="rId34"/>
    <p:sldId id="274" r:id="rId35"/>
    <p:sldId id="275" r:id="rId36"/>
    <p:sldId id="276" r:id="rId37"/>
    <p:sldId id="284" r:id="rId38"/>
    <p:sldId id="278" r:id="rId3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CDBAE0-5CD5-486D-84DE-DC3A0EE72A35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PT"/>
        </a:p>
      </dgm:t>
    </dgm:pt>
    <dgm:pt modelId="{EC1BA412-44C0-4815-84FA-E8B1D6A99D50}">
      <dgm:prSet phldrT="[Text]"/>
      <dgm:spPr/>
      <dgm:t>
        <a:bodyPr/>
        <a:lstStyle/>
        <a:p>
          <a:r>
            <a:rPr lang="pt-PT"/>
            <a:t>Interação</a:t>
          </a:r>
        </a:p>
      </dgm:t>
    </dgm:pt>
    <dgm:pt modelId="{3B99C7BB-729F-4B4E-ABCA-993D47F13906}" type="parTrans" cxnId="{1931D772-ED34-4F53-91AB-94168FA663AB}">
      <dgm:prSet/>
      <dgm:spPr/>
      <dgm:t>
        <a:bodyPr/>
        <a:lstStyle/>
        <a:p>
          <a:endParaRPr lang="pt-PT"/>
        </a:p>
      </dgm:t>
    </dgm:pt>
    <dgm:pt modelId="{E2CBD161-BF93-431E-86BA-12F6C35B8BA7}" type="sibTrans" cxnId="{1931D772-ED34-4F53-91AB-94168FA663AB}">
      <dgm:prSet/>
      <dgm:spPr/>
      <dgm:t>
        <a:bodyPr/>
        <a:lstStyle/>
        <a:p>
          <a:endParaRPr lang="pt-PT"/>
        </a:p>
      </dgm:t>
    </dgm:pt>
    <dgm:pt modelId="{EF1AB14A-4EB1-461F-AB8C-ADFE573E7AFE}">
      <dgm:prSet phldrT="[Text]"/>
      <dgm:spPr/>
      <dgm:t>
        <a:bodyPr/>
        <a:lstStyle/>
        <a:p>
          <a:r>
            <a:rPr lang="pt-PT"/>
            <a:t>Display Informação</a:t>
          </a:r>
        </a:p>
      </dgm:t>
    </dgm:pt>
    <dgm:pt modelId="{0D56DD15-A69A-4A5B-9941-81911F1C8185}" type="parTrans" cxnId="{7855C801-1B93-4F07-978A-5F46AA2E346B}">
      <dgm:prSet/>
      <dgm:spPr/>
      <dgm:t>
        <a:bodyPr/>
        <a:lstStyle/>
        <a:p>
          <a:endParaRPr lang="pt-PT"/>
        </a:p>
      </dgm:t>
    </dgm:pt>
    <dgm:pt modelId="{A670449D-25A5-40A2-8176-4A7B81AEBD7B}" type="sibTrans" cxnId="{7855C801-1B93-4F07-978A-5F46AA2E346B}">
      <dgm:prSet/>
      <dgm:spPr/>
      <dgm:t>
        <a:bodyPr/>
        <a:lstStyle/>
        <a:p>
          <a:endParaRPr lang="pt-PT"/>
        </a:p>
      </dgm:t>
    </dgm:pt>
    <dgm:pt modelId="{A2E9C0E0-B011-4511-80C3-A39D864FE9FD}">
      <dgm:prSet phldrT="[Text]"/>
      <dgm:spPr/>
      <dgm:t>
        <a:bodyPr/>
        <a:lstStyle/>
        <a:p>
          <a:r>
            <a:rPr lang="pt-PT"/>
            <a:t>Alertas</a:t>
          </a:r>
        </a:p>
      </dgm:t>
    </dgm:pt>
    <dgm:pt modelId="{3C3CB5C8-F6AB-4FDC-9338-08F07217EE5A}" type="parTrans" cxnId="{C2C3965B-51FB-4D25-A555-2CDA007D24F4}">
      <dgm:prSet/>
      <dgm:spPr/>
      <dgm:t>
        <a:bodyPr/>
        <a:lstStyle/>
        <a:p>
          <a:endParaRPr lang="pt-PT"/>
        </a:p>
      </dgm:t>
    </dgm:pt>
    <dgm:pt modelId="{6441F98D-54B9-4056-9AAA-FDBBB95416CB}" type="sibTrans" cxnId="{C2C3965B-51FB-4D25-A555-2CDA007D24F4}">
      <dgm:prSet/>
      <dgm:spPr/>
      <dgm:t>
        <a:bodyPr/>
        <a:lstStyle/>
        <a:p>
          <a:endParaRPr lang="pt-PT"/>
        </a:p>
      </dgm:t>
    </dgm:pt>
    <dgm:pt modelId="{E591E803-8465-4BD7-AA6A-161421E7EB20}">
      <dgm:prSet phldrT="[Text]"/>
      <dgm:spPr/>
      <dgm:t>
        <a:bodyPr/>
        <a:lstStyle/>
        <a:p>
          <a:r>
            <a:rPr lang="pt-PT"/>
            <a:t>Controlo Manual	</a:t>
          </a:r>
        </a:p>
      </dgm:t>
    </dgm:pt>
    <dgm:pt modelId="{133DEB56-A01F-4FC5-A9ED-F5CDBEB7BDB0}" type="sibTrans" cxnId="{A7238038-8334-4F2C-B1A3-D6361EF419E0}">
      <dgm:prSet/>
      <dgm:spPr/>
      <dgm:t>
        <a:bodyPr/>
        <a:lstStyle/>
        <a:p>
          <a:endParaRPr lang="pt-PT"/>
        </a:p>
      </dgm:t>
    </dgm:pt>
    <dgm:pt modelId="{91C8DEBC-7F14-42BF-87A8-4D8DA5D18EB9}" type="parTrans" cxnId="{A7238038-8334-4F2C-B1A3-D6361EF419E0}">
      <dgm:prSet/>
      <dgm:spPr/>
      <dgm:t>
        <a:bodyPr/>
        <a:lstStyle/>
        <a:p>
          <a:endParaRPr lang="pt-PT"/>
        </a:p>
      </dgm:t>
    </dgm:pt>
    <dgm:pt modelId="{972C664D-938D-472F-B90A-82136427D53C}" type="pres">
      <dgm:prSet presAssocID="{08CDBAE0-5CD5-486D-84DE-DC3A0EE72A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PT"/>
        </a:p>
      </dgm:t>
    </dgm:pt>
    <dgm:pt modelId="{11D3D5B1-7568-44A1-BB7D-2D0837CDD63F}" type="pres">
      <dgm:prSet presAssocID="{EC1BA412-44C0-4815-84FA-E8B1D6A99D50}" presName="hierRoot1" presStyleCnt="0">
        <dgm:presLayoutVars>
          <dgm:hierBranch val="init"/>
        </dgm:presLayoutVars>
      </dgm:prSet>
      <dgm:spPr/>
    </dgm:pt>
    <dgm:pt modelId="{7A29FA3B-2242-499E-A0CC-EE6D7D21EEF0}" type="pres">
      <dgm:prSet presAssocID="{EC1BA412-44C0-4815-84FA-E8B1D6A99D50}" presName="rootComposite1" presStyleCnt="0"/>
      <dgm:spPr/>
    </dgm:pt>
    <dgm:pt modelId="{5236DC1F-8936-4930-9B1C-0C053DA515DC}" type="pres">
      <dgm:prSet presAssocID="{EC1BA412-44C0-4815-84FA-E8B1D6A99D5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E28565B0-3256-4222-9EFD-0755E4557C18}" type="pres">
      <dgm:prSet presAssocID="{EC1BA412-44C0-4815-84FA-E8B1D6A99D50}" presName="rootConnector1" presStyleLbl="node1" presStyleIdx="0" presStyleCnt="0"/>
      <dgm:spPr/>
      <dgm:t>
        <a:bodyPr/>
        <a:lstStyle/>
        <a:p>
          <a:endParaRPr lang="pt-PT"/>
        </a:p>
      </dgm:t>
    </dgm:pt>
    <dgm:pt modelId="{9196E960-93F6-4A03-924B-052CC9809C97}" type="pres">
      <dgm:prSet presAssocID="{EC1BA412-44C0-4815-84FA-E8B1D6A99D50}" presName="hierChild2" presStyleCnt="0"/>
      <dgm:spPr/>
    </dgm:pt>
    <dgm:pt modelId="{18E1D763-D751-4CBD-A9FD-16402DA4450B}" type="pres">
      <dgm:prSet presAssocID="{91C8DEBC-7F14-42BF-87A8-4D8DA5D18EB9}" presName="Name37" presStyleLbl="parChTrans1D2" presStyleIdx="0" presStyleCnt="3"/>
      <dgm:spPr/>
      <dgm:t>
        <a:bodyPr/>
        <a:lstStyle/>
        <a:p>
          <a:endParaRPr lang="pt-PT"/>
        </a:p>
      </dgm:t>
    </dgm:pt>
    <dgm:pt modelId="{94021455-6064-43B5-A216-873208B075E5}" type="pres">
      <dgm:prSet presAssocID="{E591E803-8465-4BD7-AA6A-161421E7EB20}" presName="hierRoot2" presStyleCnt="0">
        <dgm:presLayoutVars>
          <dgm:hierBranch val="init"/>
        </dgm:presLayoutVars>
      </dgm:prSet>
      <dgm:spPr/>
    </dgm:pt>
    <dgm:pt modelId="{C19B0421-0BE1-4481-9352-60073EE74F0B}" type="pres">
      <dgm:prSet presAssocID="{E591E803-8465-4BD7-AA6A-161421E7EB20}" presName="rootComposite" presStyleCnt="0"/>
      <dgm:spPr/>
    </dgm:pt>
    <dgm:pt modelId="{B74D93EC-690F-4E77-B94E-D5AE0AC069AE}" type="pres">
      <dgm:prSet presAssocID="{E591E803-8465-4BD7-AA6A-161421E7EB2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CFBB2687-E6A3-459C-B716-BD90451F542D}" type="pres">
      <dgm:prSet presAssocID="{E591E803-8465-4BD7-AA6A-161421E7EB20}" presName="rootConnector" presStyleLbl="node2" presStyleIdx="0" presStyleCnt="3"/>
      <dgm:spPr/>
      <dgm:t>
        <a:bodyPr/>
        <a:lstStyle/>
        <a:p>
          <a:endParaRPr lang="pt-PT"/>
        </a:p>
      </dgm:t>
    </dgm:pt>
    <dgm:pt modelId="{0BCEB232-673B-4ED9-8687-B7E93D56169E}" type="pres">
      <dgm:prSet presAssocID="{E591E803-8465-4BD7-AA6A-161421E7EB20}" presName="hierChild4" presStyleCnt="0"/>
      <dgm:spPr/>
    </dgm:pt>
    <dgm:pt modelId="{4F8634FF-0DBD-421F-8BF6-7DD4C9DD9D04}" type="pres">
      <dgm:prSet presAssocID="{E591E803-8465-4BD7-AA6A-161421E7EB20}" presName="hierChild5" presStyleCnt="0"/>
      <dgm:spPr/>
    </dgm:pt>
    <dgm:pt modelId="{1DC6E7FC-544A-4C97-9FCE-DD7929903E3A}" type="pres">
      <dgm:prSet presAssocID="{0D56DD15-A69A-4A5B-9941-81911F1C8185}" presName="Name37" presStyleLbl="parChTrans1D2" presStyleIdx="1" presStyleCnt="3"/>
      <dgm:spPr/>
      <dgm:t>
        <a:bodyPr/>
        <a:lstStyle/>
        <a:p>
          <a:endParaRPr lang="pt-PT"/>
        </a:p>
      </dgm:t>
    </dgm:pt>
    <dgm:pt modelId="{7928BF6B-7F0A-416A-A18B-9304EDA01730}" type="pres">
      <dgm:prSet presAssocID="{EF1AB14A-4EB1-461F-AB8C-ADFE573E7AFE}" presName="hierRoot2" presStyleCnt="0">
        <dgm:presLayoutVars>
          <dgm:hierBranch val="init"/>
        </dgm:presLayoutVars>
      </dgm:prSet>
      <dgm:spPr/>
    </dgm:pt>
    <dgm:pt modelId="{FD0CB05F-5C1B-429F-8AA4-017838E81B8C}" type="pres">
      <dgm:prSet presAssocID="{EF1AB14A-4EB1-461F-AB8C-ADFE573E7AFE}" presName="rootComposite" presStyleCnt="0"/>
      <dgm:spPr/>
    </dgm:pt>
    <dgm:pt modelId="{8527EE82-1A3F-4AC1-900B-7F42024B9F18}" type="pres">
      <dgm:prSet presAssocID="{EF1AB14A-4EB1-461F-AB8C-ADFE573E7AF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B94A109E-24EB-44B7-B353-3F88DCDBE2D6}" type="pres">
      <dgm:prSet presAssocID="{EF1AB14A-4EB1-461F-AB8C-ADFE573E7AFE}" presName="rootConnector" presStyleLbl="node2" presStyleIdx="1" presStyleCnt="3"/>
      <dgm:spPr/>
      <dgm:t>
        <a:bodyPr/>
        <a:lstStyle/>
        <a:p>
          <a:endParaRPr lang="pt-PT"/>
        </a:p>
      </dgm:t>
    </dgm:pt>
    <dgm:pt modelId="{ED69F434-9E92-409D-BAF5-F8648F1D3490}" type="pres">
      <dgm:prSet presAssocID="{EF1AB14A-4EB1-461F-AB8C-ADFE573E7AFE}" presName="hierChild4" presStyleCnt="0"/>
      <dgm:spPr/>
    </dgm:pt>
    <dgm:pt modelId="{1CBDF9F6-02B4-4A7B-91E9-1FD84A77C5B3}" type="pres">
      <dgm:prSet presAssocID="{EF1AB14A-4EB1-461F-AB8C-ADFE573E7AFE}" presName="hierChild5" presStyleCnt="0"/>
      <dgm:spPr/>
    </dgm:pt>
    <dgm:pt modelId="{58583FC3-DF82-4AF3-8622-A7D4E03CDA7A}" type="pres">
      <dgm:prSet presAssocID="{3C3CB5C8-F6AB-4FDC-9338-08F07217EE5A}" presName="Name37" presStyleLbl="parChTrans1D2" presStyleIdx="2" presStyleCnt="3"/>
      <dgm:spPr/>
      <dgm:t>
        <a:bodyPr/>
        <a:lstStyle/>
        <a:p>
          <a:endParaRPr lang="pt-PT"/>
        </a:p>
      </dgm:t>
    </dgm:pt>
    <dgm:pt modelId="{EF3F413A-F41F-426F-9C5B-0900158516E5}" type="pres">
      <dgm:prSet presAssocID="{A2E9C0E0-B011-4511-80C3-A39D864FE9FD}" presName="hierRoot2" presStyleCnt="0">
        <dgm:presLayoutVars>
          <dgm:hierBranch val="init"/>
        </dgm:presLayoutVars>
      </dgm:prSet>
      <dgm:spPr/>
    </dgm:pt>
    <dgm:pt modelId="{F555E638-F380-4E19-9C02-7218418491BB}" type="pres">
      <dgm:prSet presAssocID="{A2E9C0E0-B011-4511-80C3-A39D864FE9FD}" presName="rootComposite" presStyleCnt="0"/>
      <dgm:spPr/>
    </dgm:pt>
    <dgm:pt modelId="{80BB04BB-288C-47C4-9916-3DB7400F7334}" type="pres">
      <dgm:prSet presAssocID="{A2E9C0E0-B011-4511-80C3-A39D864FE9F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PT"/>
        </a:p>
      </dgm:t>
    </dgm:pt>
    <dgm:pt modelId="{B9D32F40-67A8-45FF-8BD5-90F40EA8F0FB}" type="pres">
      <dgm:prSet presAssocID="{A2E9C0E0-B011-4511-80C3-A39D864FE9FD}" presName="rootConnector" presStyleLbl="node2" presStyleIdx="2" presStyleCnt="3"/>
      <dgm:spPr/>
      <dgm:t>
        <a:bodyPr/>
        <a:lstStyle/>
        <a:p>
          <a:endParaRPr lang="pt-PT"/>
        </a:p>
      </dgm:t>
    </dgm:pt>
    <dgm:pt modelId="{E5A51806-AA1B-43DF-8F2B-3B190A26A643}" type="pres">
      <dgm:prSet presAssocID="{A2E9C0E0-B011-4511-80C3-A39D864FE9FD}" presName="hierChild4" presStyleCnt="0"/>
      <dgm:spPr/>
    </dgm:pt>
    <dgm:pt modelId="{7E1A5233-CAA6-46E4-B6D8-BB7582F871D5}" type="pres">
      <dgm:prSet presAssocID="{A2E9C0E0-B011-4511-80C3-A39D864FE9FD}" presName="hierChild5" presStyleCnt="0"/>
      <dgm:spPr/>
    </dgm:pt>
    <dgm:pt modelId="{DA892778-FF61-483A-A703-2B57581B577C}" type="pres">
      <dgm:prSet presAssocID="{EC1BA412-44C0-4815-84FA-E8B1D6A99D50}" presName="hierChild3" presStyleCnt="0"/>
      <dgm:spPr/>
    </dgm:pt>
  </dgm:ptLst>
  <dgm:cxnLst>
    <dgm:cxn modelId="{2F1D902F-7E54-43F2-8D7A-F06F4AEFA0FF}" type="presOf" srcId="{EC1BA412-44C0-4815-84FA-E8B1D6A99D50}" destId="{E28565B0-3256-4222-9EFD-0755E4557C18}" srcOrd="1" destOrd="0" presId="urn:microsoft.com/office/officeart/2005/8/layout/orgChart1"/>
    <dgm:cxn modelId="{C0F2A090-98EF-46F2-B6DE-58F7D3C01D86}" type="presOf" srcId="{08CDBAE0-5CD5-486D-84DE-DC3A0EE72A35}" destId="{972C664D-938D-472F-B90A-82136427D53C}" srcOrd="0" destOrd="0" presId="urn:microsoft.com/office/officeart/2005/8/layout/orgChart1"/>
    <dgm:cxn modelId="{7855C801-1B93-4F07-978A-5F46AA2E346B}" srcId="{EC1BA412-44C0-4815-84FA-E8B1D6A99D50}" destId="{EF1AB14A-4EB1-461F-AB8C-ADFE573E7AFE}" srcOrd="1" destOrd="0" parTransId="{0D56DD15-A69A-4A5B-9941-81911F1C8185}" sibTransId="{A670449D-25A5-40A2-8176-4A7B81AEBD7B}"/>
    <dgm:cxn modelId="{C02B9EC7-CC8F-4A8C-888D-AF1051EC2E73}" type="presOf" srcId="{EF1AB14A-4EB1-461F-AB8C-ADFE573E7AFE}" destId="{8527EE82-1A3F-4AC1-900B-7F42024B9F18}" srcOrd="0" destOrd="0" presId="urn:microsoft.com/office/officeart/2005/8/layout/orgChart1"/>
    <dgm:cxn modelId="{54EC2F99-8861-4B7E-A4DD-250AC126373B}" type="presOf" srcId="{EF1AB14A-4EB1-461F-AB8C-ADFE573E7AFE}" destId="{B94A109E-24EB-44B7-B353-3F88DCDBE2D6}" srcOrd="1" destOrd="0" presId="urn:microsoft.com/office/officeart/2005/8/layout/orgChart1"/>
    <dgm:cxn modelId="{1B3AEDE6-24C5-4DD0-B933-EAF65CA21993}" type="presOf" srcId="{EC1BA412-44C0-4815-84FA-E8B1D6A99D50}" destId="{5236DC1F-8936-4930-9B1C-0C053DA515DC}" srcOrd="0" destOrd="0" presId="urn:microsoft.com/office/officeart/2005/8/layout/orgChart1"/>
    <dgm:cxn modelId="{C2C3965B-51FB-4D25-A555-2CDA007D24F4}" srcId="{EC1BA412-44C0-4815-84FA-E8B1D6A99D50}" destId="{A2E9C0E0-B011-4511-80C3-A39D864FE9FD}" srcOrd="2" destOrd="0" parTransId="{3C3CB5C8-F6AB-4FDC-9338-08F07217EE5A}" sibTransId="{6441F98D-54B9-4056-9AAA-FDBBB95416CB}"/>
    <dgm:cxn modelId="{45851832-A5BE-464A-A8D5-9806FEC58E18}" type="presOf" srcId="{3C3CB5C8-F6AB-4FDC-9338-08F07217EE5A}" destId="{58583FC3-DF82-4AF3-8622-A7D4E03CDA7A}" srcOrd="0" destOrd="0" presId="urn:microsoft.com/office/officeart/2005/8/layout/orgChart1"/>
    <dgm:cxn modelId="{5CD22DF2-1267-41D9-A247-9B171809A02B}" type="presOf" srcId="{0D56DD15-A69A-4A5B-9941-81911F1C8185}" destId="{1DC6E7FC-544A-4C97-9FCE-DD7929903E3A}" srcOrd="0" destOrd="0" presId="urn:microsoft.com/office/officeart/2005/8/layout/orgChart1"/>
    <dgm:cxn modelId="{A7238038-8334-4F2C-B1A3-D6361EF419E0}" srcId="{EC1BA412-44C0-4815-84FA-E8B1D6A99D50}" destId="{E591E803-8465-4BD7-AA6A-161421E7EB20}" srcOrd="0" destOrd="0" parTransId="{91C8DEBC-7F14-42BF-87A8-4D8DA5D18EB9}" sibTransId="{133DEB56-A01F-4FC5-A9ED-F5CDBEB7BDB0}"/>
    <dgm:cxn modelId="{7696D00E-5AC2-4FBD-8CF1-481F6764204F}" type="presOf" srcId="{E591E803-8465-4BD7-AA6A-161421E7EB20}" destId="{B74D93EC-690F-4E77-B94E-D5AE0AC069AE}" srcOrd="0" destOrd="0" presId="urn:microsoft.com/office/officeart/2005/8/layout/orgChart1"/>
    <dgm:cxn modelId="{4096FF50-23D8-4EFD-9EBE-CFC2F2C25412}" type="presOf" srcId="{91C8DEBC-7F14-42BF-87A8-4D8DA5D18EB9}" destId="{18E1D763-D751-4CBD-A9FD-16402DA4450B}" srcOrd="0" destOrd="0" presId="urn:microsoft.com/office/officeart/2005/8/layout/orgChart1"/>
    <dgm:cxn modelId="{F9A22759-A7E8-4B1C-BB35-71C7827A46F0}" type="presOf" srcId="{A2E9C0E0-B011-4511-80C3-A39D864FE9FD}" destId="{B9D32F40-67A8-45FF-8BD5-90F40EA8F0FB}" srcOrd="1" destOrd="0" presId="urn:microsoft.com/office/officeart/2005/8/layout/orgChart1"/>
    <dgm:cxn modelId="{1931D772-ED34-4F53-91AB-94168FA663AB}" srcId="{08CDBAE0-5CD5-486D-84DE-DC3A0EE72A35}" destId="{EC1BA412-44C0-4815-84FA-E8B1D6A99D50}" srcOrd="0" destOrd="0" parTransId="{3B99C7BB-729F-4B4E-ABCA-993D47F13906}" sibTransId="{E2CBD161-BF93-431E-86BA-12F6C35B8BA7}"/>
    <dgm:cxn modelId="{A13DEE7D-B10B-432C-AA84-231886DD7D31}" type="presOf" srcId="{A2E9C0E0-B011-4511-80C3-A39D864FE9FD}" destId="{80BB04BB-288C-47C4-9916-3DB7400F7334}" srcOrd="0" destOrd="0" presId="urn:microsoft.com/office/officeart/2005/8/layout/orgChart1"/>
    <dgm:cxn modelId="{8BB1965C-5F4C-4296-8A9E-6C7C1C198C29}" type="presOf" srcId="{E591E803-8465-4BD7-AA6A-161421E7EB20}" destId="{CFBB2687-E6A3-459C-B716-BD90451F542D}" srcOrd="1" destOrd="0" presId="urn:microsoft.com/office/officeart/2005/8/layout/orgChart1"/>
    <dgm:cxn modelId="{208DA920-E91C-425C-834A-3D212EB682AB}" type="presParOf" srcId="{972C664D-938D-472F-B90A-82136427D53C}" destId="{11D3D5B1-7568-44A1-BB7D-2D0837CDD63F}" srcOrd="0" destOrd="0" presId="urn:microsoft.com/office/officeart/2005/8/layout/orgChart1"/>
    <dgm:cxn modelId="{CF53584A-67B4-4929-979D-7B89B51F6C7B}" type="presParOf" srcId="{11D3D5B1-7568-44A1-BB7D-2D0837CDD63F}" destId="{7A29FA3B-2242-499E-A0CC-EE6D7D21EEF0}" srcOrd="0" destOrd="0" presId="urn:microsoft.com/office/officeart/2005/8/layout/orgChart1"/>
    <dgm:cxn modelId="{FD22D192-9496-4082-B04A-415BB6FFCB6A}" type="presParOf" srcId="{7A29FA3B-2242-499E-A0CC-EE6D7D21EEF0}" destId="{5236DC1F-8936-4930-9B1C-0C053DA515DC}" srcOrd="0" destOrd="0" presId="urn:microsoft.com/office/officeart/2005/8/layout/orgChart1"/>
    <dgm:cxn modelId="{EA1F4C94-8596-4B32-8387-EDFD33B70481}" type="presParOf" srcId="{7A29FA3B-2242-499E-A0CC-EE6D7D21EEF0}" destId="{E28565B0-3256-4222-9EFD-0755E4557C18}" srcOrd="1" destOrd="0" presId="urn:microsoft.com/office/officeart/2005/8/layout/orgChart1"/>
    <dgm:cxn modelId="{8606B010-140D-4E6D-ABB7-EA2A26AD02C0}" type="presParOf" srcId="{11D3D5B1-7568-44A1-BB7D-2D0837CDD63F}" destId="{9196E960-93F6-4A03-924B-052CC9809C97}" srcOrd="1" destOrd="0" presId="urn:microsoft.com/office/officeart/2005/8/layout/orgChart1"/>
    <dgm:cxn modelId="{9C580181-0019-4A1C-A625-5E9909EB8875}" type="presParOf" srcId="{9196E960-93F6-4A03-924B-052CC9809C97}" destId="{18E1D763-D751-4CBD-A9FD-16402DA4450B}" srcOrd="0" destOrd="0" presId="urn:microsoft.com/office/officeart/2005/8/layout/orgChart1"/>
    <dgm:cxn modelId="{34B5D1C5-1F38-434C-B099-AD427358E1D4}" type="presParOf" srcId="{9196E960-93F6-4A03-924B-052CC9809C97}" destId="{94021455-6064-43B5-A216-873208B075E5}" srcOrd="1" destOrd="0" presId="urn:microsoft.com/office/officeart/2005/8/layout/orgChart1"/>
    <dgm:cxn modelId="{E5A8E2BE-5E7F-4052-A6A4-F5E2DF5F607D}" type="presParOf" srcId="{94021455-6064-43B5-A216-873208B075E5}" destId="{C19B0421-0BE1-4481-9352-60073EE74F0B}" srcOrd="0" destOrd="0" presId="urn:microsoft.com/office/officeart/2005/8/layout/orgChart1"/>
    <dgm:cxn modelId="{582D2ACE-9FC1-4C91-82CF-CF44ABCFFC41}" type="presParOf" srcId="{C19B0421-0BE1-4481-9352-60073EE74F0B}" destId="{B74D93EC-690F-4E77-B94E-D5AE0AC069AE}" srcOrd="0" destOrd="0" presId="urn:microsoft.com/office/officeart/2005/8/layout/orgChart1"/>
    <dgm:cxn modelId="{7D64CCDF-0DFE-452F-BA36-3908F836A5F3}" type="presParOf" srcId="{C19B0421-0BE1-4481-9352-60073EE74F0B}" destId="{CFBB2687-E6A3-459C-B716-BD90451F542D}" srcOrd="1" destOrd="0" presId="urn:microsoft.com/office/officeart/2005/8/layout/orgChart1"/>
    <dgm:cxn modelId="{7B0FBECB-0542-4D5B-8CF6-BB232E6CC5C4}" type="presParOf" srcId="{94021455-6064-43B5-A216-873208B075E5}" destId="{0BCEB232-673B-4ED9-8687-B7E93D56169E}" srcOrd="1" destOrd="0" presId="urn:microsoft.com/office/officeart/2005/8/layout/orgChart1"/>
    <dgm:cxn modelId="{0FB37255-52C5-45FD-AA15-1EA7C0FB985E}" type="presParOf" srcId="{94021455-6064-43B5-A216-873208B075E5}" destId="{4F8634FF-0DBD-421F-8BF6-7DD4C9DD9D04}" srcOrd="2" destOrd="0" presId="urn:microsoft.com/office/officeart/2005/8/layout/orgChart1"/>
    <dgm:cxn modelId="{0C35D402-593E-4E45-B1A2-DF1305807B42}" type="presParOf" srcId="{9196E960-93F6-4A03-924B-052CC9809C97}" destId="{1DC6E7FC-544A-4C97-9FCE-DD7929903E3A}" srcOrd="2" destOrd="0" presId="urn:microsoft.com/office/officeart/2005/8/layout/orgChart1"/>
    <dgm:cxn modelId="{95E78AEC-D825-4C11-8B19-9BE057C36BDF}" type="presParOf" srcId="{9196E960-93F6-4A03-924B-052CC9809C97}" destId="{7928BF6B-7F0A-416A-A18B-9304EDA01730}" srcOrd="3" destOrd="0" presId="urn:microsoft.com/office/officeart/2005/8/layout/orgChart1"/>
    <dgm:cxn modelId="{68F2CC3C-04E3-4E1F-B699-525F4022E261}" type="presParOf" srcId="{7928BF6B-7F0A-416A-A18B-9304EDA01730}" destId="{FD0CB05F-5C1B-429F-8AA4-017838E81B8C}" srcOrd="0" destOrd="0" presId="urn:microsoft.com/office/officeart/2005/8/layout/orgChart1"/>
    <dgm:cxn modelId="{576EF361-C922-45D7-9AEC-78CBB4870B85}" type="presParOf" srcId="{FD0CB05F-5C1B-429F-8AA4-017838E81B8C}" destId="{8527EE82-1A3F-4AC1-900B-7F42024B9F18}" srcOrd="0" destOrd="0" presId="urn:microsoft.com/office/officeart/2005/8/layout/orgChart1"/>
    <dgm:cxn modelId="{EB3BBB6B-3D20-4673-BCA0-3B4B6B1E11BE}" type="presParOf" srcId="{FD0CB05F-5C1B-429F-8AA4-017838E81B8C}" destId="{B94A109E-24EB-44B7-B353-3F88DCDBE2D6}" srcOrd="1" destOrd="0" presId="urn:microsoft.com/office/officeart/2005/8/layout/orgChart1"/>
    <dgm:cxn modelId="{FFC71536-5AAA-4179-A2C5-ED32217508B5}" type="presParOf" srcId="{7928BF6B-7F0A-416A-A18B-9304EDA01730}" destId="{ED69F434-9E92-409D-BAF5-F8648F1D3490}" srcOrd="1" destOrd="0" presId="urn:microsoft.com/office/officeart/2005/8/layout/orgChart1"/>
    <dgm:cxn modelId="{44A89E2D-B061-40DD-A827-742700CE67D9}" type="presParOf" srcId="{7928BF6B-7F0A-416A-A18B-9304EDA01730}" destId="{1CBDF9F6-02B4-4A7B-91E9-1FD84A77C5B3}" srcOrd="2" destOrd="0" presId="urn:microsoft.com/office/officeart/2005/8/layout/orgChart1"/>
    <dgm:cxn modelId="{72268D25-40A3-40A8-AD30-F872D50EB46A}" type="presParOf" srcId="{9196E960-93F6-4A03-924B-052CC9809C97}" destId="{58583FC3-DF82-4AF3-8622-A7D4E03CDA7A}" srcOrd="4" destOrd="0" presId="urn:microsoft.com/office/officeart/2005/8/layout/orgChart1"/>
    <dgm:cxn modelId="{1F972D67-C19A-4BE5-A929-66403444088B}" type="presParOf" srcId="{9196E960-93F6-4A03-924B-052CC9809C97}" destId="{EF3F413A-F41F-426F-9C5B-0900158516E5}" srcOrd="5" destOrd="0" presId="urn:microsoft.com/office/officeart/2005/8/layout/orgChart1"/>
    <dgm:cxn modelId="{D6CDABAE-7DA0-4DEA-8961-5E9C7E4A49D5}" type="presParOf" srcId="{EF3F413A-F41F-426F-9C5B-0900158516E5}" destId="{F555E638-F380-4E19-9C02-7218418491BB}" srcOrd="0" destOrd="0" presId="urn:microsoft.com/office/officeart/2005/8/layout/orgChart1"/>
    <dgm:cxn modelId="{B5CADB73-36D2-4013-BA86-889EB9FEA6AF}" type="presParOf" srcId="{F555E638-F380-4E19-9C02-7218418491BB}" destId="{80BB04BB-288C-47C4-9916-3DB7400F7334}" srcOrd="0" destOrd="0" presId="urn:microsoft.com/office/officeart/2005/8/layout/orgChart1"/>
    <dgm:cxn modelId="{679A9268-49EF-4DE1-9B33-B4B2420BB354}" type="presParOf" srcId="{F555E638-F380-4E19-9C02-7218418491BB}" destId="{B9D32F40-67A8-45FF-8BD5-90F40EA8F0FB}" srcOrd="1" destOrd="0" presId="urn:microsoft.com/office/officeart/2005/8/layout/orgChart1"/>
    <dgm:cxn modelId="{5A8E0F96-7D91-420C-86D1-E9645548DF1B}" type="presParOf" srcId="{EF3F413A-F41F-426F-9C5B-0900158516E5}" destId="{E5A51806-AA1B-43DF-8F2B-3B190A26A643}" srcOrd="1" destOrd="0" presId="urn:microsoft.com/office/officeart/2005/8/layout/orgChart1"/>
    <dgm:cxn modelId="{22A5FDF5-6CF1-433E-A7CF-1863B5C3A4BF}" type="presParOf" srcId="{EF3F413A-F41F-426F-9C5B-0900158516E5}" destId="{7E1A5233-CAA6-46E4-B6D8-BB7582F871D5}" srcOrd="2" destOrd="0" presId="urn:microsoft.com/office/officeart/2005/8/layout/orgChart1"/>
    <dgm:cxn modelId="{2BD06BB9-8FE6-4392-82E8-2F1E732A3CEA}" type="presParOf" srcId="{11D3D5B1-7568-44A1-BB7D-2D0837CDD63F}" destId="{DA892778-FF61-483A-A703-2B57581B577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B09628-8C8D-46D2-B0B8-95679F506F6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0401582-B144-4519-9BCF-167375D51EAC}">
      <dgm:prSet phldrT="[Text]"/>
      <dgm:spPr/>
      <dgm:t>
        <a:bodyPr/>
        <a:lstStyle/>
        <a:p>
          <a:r>
            <a:rPr lang="pt-PT" dirty="0" smtClean="0"/>
            <a:t>Aquisição</a:t>
          </a:r>
          <a:endParaRPr lang="pt-PT" dirty="0"/>
        </a:p>
      </dgm:t>
    </dgm:pt>
    <dgm:pt modelId="{69AA646D-2BBA-4168-8C3E-D04B1634E4E9}" type="parTrans" cxnId="{31C18D7B-7135-43F0-9B80-F8ECF232F73A}">
      <dgm:prSet/>
      <dgm:spPr/>
      <dgm:t>
        <a:bodyPr/>
        <a:lstStyle/>
        <a:p>
          <a:endParaRPr lang="pt-PT"/>
        </a:p>
      </dgm:t>
    </dgm:pt>
    <dgm:pt modelId="{09D9BD18-A63B-47F8-BA38-9AE0CB4772ED}" type="sibTrans" cxnId="{31C18D7B-7135-43F0-9B80-F8ECF232F73A}">
      <dgm:prSet/>
      <dgm:spPr/>
      <dgm:t>
        <a:bodyPr/>
        <a:lstStyle/>
        <a:p>
          <a:endParaRPr lang="pt-PT"/>
        </a:p>
      </dgm:t>
    </dgm:pt>
    <dgm:pt modelId="{D997DE4B-8DE1-492F-A280-C8C73CD39C97}">
      <dgm:prSet phldrT="[Text]"/>
      <dgm:spPr/>
      <dgm:t>
        <a:bodyPr/>
        <a:lstStyle/>
        <a:p>
          <a:r>
            <a:rPr lang="pt-PT" dirty="0" smtClean="0"/>
            <a:t>Os sensores enviam através de fio de cobre um sinal analógico para a placa de aquisição que através de um conversor AD</a:t>
          </a:r>
          <a:endParaRPr lang="pt-PT" dirty="0"/>
        </a:p>
      </dgm:t>
    </dgm:pt>
    <dgm:pt modelId="{E466A658-31D6-4422-AE14-A091D82D37BF}" type="parTrans" cxnId="{6B0512DF-ABCC-4C89-8E9B-EF44F0AC1636}">
      <dgm:prSet/>
      <dgm:spPr/>
      <dgm:t>
        <a:bodyPr/>
        <a:lstStyle/>
        <a:p>
          <a:endParaRPr lang="pt-PT"/>
        </a:p>
      </dgm:t>
    </dgm:pt>
    <dgm:pt modelId="{E086019B-6E0E-4F1C-935A-E634E7140857}" type="sibTrans" cxnId="{6B0512DF-ABCC-4C89-8E9B-EF44F0AC1636}">
      <dgm:prSet/>
      <dgm:spPr/>
      <dgm:t>
        <a:bodyPr/>
        <a:lstStyle/>
        <a:p>
          <a:endParaRPr lang="pt-PT"/>
        </a:p>
      </dgm:t>
    </dgm:pt>
    <dgm:pt modelId="{D3BE57CD-F2C1-4121-A026-9AFE4084F6DE}">
      <dgm:prSet phldrT="[Text]"/>
      <dgm:spPr/>
      <dgm:t>
        <a:bodyPr/>
        <a:lstStyle/>
        <a:p>
          <a:r>
            <a:rPr lang="pt-PT" dirty="0" smtClean="0"/>
            <a:t>Processamento</a:t>
          </a:r>
          <a:endParaRPr lang="pt-PT" dirty="0"/>
        </a:p>
      </dgm:t>
    </dgm:pt>
    <dgm:pt modelId="{4325911B-88CD-4F85-9DAD-E83AB60A8D50}" type="parTrans" cxnId="{4D8EC672-0A90-4723-AEDD-7719125FFFE4}">
      <dgm:prSet/>
      <dgm:spPr/>
      <dgm:t>
        <a:bodyPr/>
        <a:lstStyle/>
        <a:p>
          <a:endParaRPr lang="pt-PT"/>
        </a:p>
      </dgm:t>
    </dgm:pt>
    <dgm:pt modelId="{AD271A78-165E-4CDB-BD5C-EB44A957BF7F}" type="sibTrans" cxnId="{4D8EC672-0A90-4723-AEDD-7719125FFFE4}">
      <dgm:prSet/>
      <dgm:spPr/>
      <dgm:t>
        <a:bodyPr/>
        <a:lstStyle/>
        <a:p>
          <a:endParaRPr lang="pt-PT"/>
        </a:p>
      </dgm:t>
    </dgm:pt>
    <dgm:pt modelId="{C7B379BA-FA63-416E-AA60-8684B92A1A4C}">
      <dgm:prSet phldrT="[Text]"/>
      <dgm:spPr/>
      <dgm:t>
        <a:bodyPr/>
        <a:lstStyle/>
        <a:p>
          <a:r>
            <a:rPr lang="pt-PT" dirty="0" smtClean="0"/>
            <a:t>processa o sinal e  envia por wireless(comunicação série).</a:t>
          </a:r>
          <a:endParaRPr lang="pt-PT" dirty="0"/>
        </a:p>
      </dgm:t>
    </dgm:pt>
    <dgm:pt modelId="{FF4F2338-6C35-4640-859F-CEEB6F90C86E}" type="parTrans" cxnId="{A2D00A78-2AF4-440C-A57F-11A2EC44A11B}">
      <dgm:prSet/>
      <dgm:spPr/>
      <dgm:t>
        <a:bodyPr/>
        <a:lstStyle/>
        <a:p>
          <a:endParaRPr lang="pt-PT"/>
        </a:p>
      </dgm:t>
    </dgm:pt>
    <dgm:pt modelId="{A501B052-B260-4812-863D-2FE19558CE4F}" type="sibTrans" cxnId="{A2D00A78-2AF4-440C-A57F-11A2EC44A11B}">
      <dgm:prSet/>
      <dgm:spPr/>
      <dgm:t>
        <a:bodyPr/>
        <a:lstStyle/>
        <a:p>
          <a:endParaRPr lang="pt-PT"/>
        </a:p>
      </dgm:t>
    </dgm:pt>
    <dgm:pt modelId="{13D82677-6168-4078-95E5-464B91949A6F}">
      <dgm:prSet phldrT="[Text]"/>
      <dgm:spPr/>
      <dgm:t>
        <a:bodyPr/>
        <a:lstStyle/>
        <a:p>
          <a:r>
            <a:rPr lang="pt-PT" dirty="0" smtClean="0"/>
            <a:t>Controlo</a:t>
          </a:r>
          <a:endParaRPr lang="pt-PT" dirty="0"/>
        </a:p>
      </dgm:t>
    </dgm:pt>
    <dgm:pt modelId="{CE062802-F130-44A5-8B84-1AE66FFEA27E}" type="parTrans" cxnId="{FC8AB3F2-DEFA-4679-A825-C06B39BDAB24}">
      <dgm:prSet/>
      <dgm:spPr/>
      <dgm:t>
        <a:bodyPr/>
        <a:lstStyle/>
        <a:p>
          <a:endParaRPr lang="pt-PT"/>
        </a:p>
      </dgm:t>
    </dgm:pt>
    <dgm:pt modelId="{BE9C30D3-E12E-416A-BA96-1E234DBA934F}" type="sibTrans" cxnId="{FC8AB3F2-DEFA-4679-A825-C06B39BDAB24}">
      <dgm:prSet/>
      <dgm:spPr/>
      <dgm:t>
        <a:bodyPr/>
        <a:lstStyle/>
        <a:p>
          <a:endParaRPr lang="pt-PT"/>
        </a:p>
      </dgm:t>
    </dgm:pt>
    <dgm:pt modelId="{76D875C6-FE43-4DD3-885D-6D11D7D91CA1}">
      <dgm:prSet phldrT="[Text]"/>
      <dgm:spPr/>
      <dgm:t>
        <a:bodyPr/>
        <a:lstStyle/>
        <a:p>
          <a:r>
            <a:rPr lang="pt-PT" dirty="0" smtClean="0"/>
            <a:t>O controlador processa o sinal e define a forma como atua. </a:t>
          </a:r>
          <a:endParaRPr lang="pt-PT" dirty="0"/>
        </a:p>
      </dgm:t>
    </dgm:pt>
    <dgm:pt modelId="{16D0C55D-7590-4EB3-B6B8-E8FFED030C66}" type="parTrans" cxnId="{D817D292-C83B-467B-B8DF-3403E469C598}">
      <dgm:prSet/>
      <dgm:spPr/>
      <dgm:t>
        <a:bodyPr/>
        <a:lstStyle/>
        <a:p>
          <a:endParaRPr lang="pt-PT"/>
        </a:p>
      </dgm:t>
    </dgm:pt>
    <dgm:pt modelId="{BB301267-3059-43EF-9B87-ED5FD707B5B3}" type="sibTrans" cxnId="{D817D292-C83B-467B-B8DF-3403E469C598}">
      <dgm:prSet/>
      <dgm:spPr/>
      <dgm:t>
        <a:bodyPr/>
        <a:lstStyle/>
        <a:p>
          <a:endParaRPr lang="pt-PT"/>
        </a:p>
      </dgm:t>
    </dgm:pt>
    <dgm:pt modelId="{D7BAB668-767D-457A-889D-60DBF1C264D3}">
      <dgm:prSet phldrT="[Text]"/>
      <dgm:spPr/>
      <dgm:t>
        <a:bodyPr/>
        <a:lstStyle/>
        <a:p>
          <a:r>
            <a:rPr lang="pt-PT" dirty="0" smtClean="0"/>
            <a:t>O sinal é enviado para o controlador, para que a rede seja facilmente extensível, é utilizada uma rede mesh.</a:t>
          </a:r>
          <a:endParaRPr lang="pt-PT" dirty="0"/>
        </a:p>
      </dgm:t>
    </dgm:pt>
    <dgm:pt modelId="{301F20B0-EAF6-44D8-9F24-813F86B3D322}" type="parTrans" cxnId="{45CD4AAB-6599-4D1E-946F-84E84E8AD585}">
      <dgm:prSet/>
      <dgm:spPr/>
      <dgm:t>
        <a:bodyPr/>
        <a:lstStyle/>
        <a:p>
          <a:endParaRPr lang="pt-PT"/>
        </a:p>
      </dgm:t>
    </dgm:pt>
    <dgm:pt modelId="{86D864D4-B2A4-48C6-86EB-174B0A7830FA}" type="sibTrans" cxnId="{45CD4AAB-6599-4D1E-946F-84E84E8AD585}">
      <dgm:prSet/>
      <dgm:spPr/>
      <dgm:t>
        <a:bodyPr/>
        <a:lstStyle/>
        <a:p>
          <a:endParaRPr lang="pt-PT"/>
        </a:p>
      </dgm:t>
    </dgm:pt>
    <dgm:pt modelId="{680D1805-BD78-469B-BD04-48F945144362}">
      <dgm:prSet phldrT="[Text]"/>
      <dgm:spPr/>
      <dgm:t>
        <a:bodyPr/>
        <a:lstStyle/>
        <a:p>
          <a:r>
            <a:rPr lang="pt-PT" dirty="0" smtClean="0"/>
            <a:t>Um sinal é enviado para os atuadores</a:t>
          </a:r>
          <a:endParaRPr lang="pt-PT" dirty="0"/>
        </a:p>
      </dgm:t>
    </dgm:pt>
    <dgm:pt modelId="{1C0FF645-AE38-4119-AD19-4A12B30AB463}" type="parTrans" cxnId="{B8DA1E49-ED6F-4553-8998-E7A527E016C9}">
      <dgm:prSet/>
      <dgm:spPr/>
    </dgm:pt>
    <dgm:pt modelId="{3077CBC4-B3DA-4123-AF30-A0FE98D4AB3D}" type="sibTrans" cxnId="{B8DA1E49-ED6F-4553-8998-E7A527E016C9}">
      <dgm:prSet/>
      <dgm:spPr/>
    </dgm:pt>
    <dgm:pt modelId="{F8FC5EC9-F74E-47A1-8670-A2771443D027}" type="pres">
      <dgm:prSet presAssocID="{9EB09628-8C8D-46D2-B0B8-95679F506F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5F40B2E-BF90-4456-A351-3973623B1CD4}" type="pres">
      <dgm:prSet presAssocID="{A0401582-B144-4519-9BCF-167375D51EAC}" presName="composite" presStyleCnt="0"/>
      <dgm:spPr/>
    </dgm:pt>
    <dgm:pt modelId="{0A4DF557-40E9-4E93-B0EF-B34B0EC704C5}" type="pres">
      <dgm:prSet presAssocID="{A0401582-B144-4519-9BCF-167375D51EA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9AC9AF-187C-4B97-942D-1BEBC89B7B99}" type="pres">
      <dgm:prSet presAssocID="{A0401582-B144-4519-9BCF-167375D51EA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811D2AA-43B0-4393-AABA-E9B03CAA5F6D}" type="pres">
      <dgm:prSet presAssocID="{09D9BD18-A63B-47F8-BA38-9AE0CB4772ED}" presName="sp" presStyleCnt="0"/>
      <dgm:spPr/>
    </dgm:pt>
    <dgm:pt modelId="{F08FE33E-B49D-40D1-89B1-45688D7962B5}" type="pres">
      <dgm:prSet presAssocID="{D3BE57CD-F2C1-4121-A026-9AFE4084F6DE}" presName="composite" presStyleCnt="0"/>
      <dgm:spPr/>
    </dgm:pt>
    <dgm:pt modelId="{70B49CEC-4716-4BD1-9CEF-B2583C628C66}" type="pres">
      <dgm:prSet presAssocID="{D3BE57CD-F2C1-4121-A026-9AFE4084F6D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78C95CA-A651-4F81-B2A4-063A271C312A}" type="pres">
      <dgm:prSet presAssocID="{D3BE57CD-F2C1-4121-A026-9AFE4084F6D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708994D-7037-47A7-A587-4A0656992FA6}" type="pres">
      <dgm:prSet presAssocID="{AD271A78-165E-4CDB-BD5C-EB44A957BF7F}" presName="sp" presStyleCnt="0"/>
      <dgm:spPr/>
    </dgm:pt>
    <dgm:pt modelId="{3274B04E-0BB4-4874-AC38-6B54AB01894E}" type="pres">
      <dgm:prSet presAssocID="{13D82677-6168-4078-95E5-464B91949A6F}" presName="composite" presStyleCnt="0"/>
      <dgm:spPr/>
    </dgm:pt>
    <dgm:pt modelId="{093148C7-1C29-46B4-B884-21A122AB7597}" type="pres">
      <dgm:prSet presAssocID="{13D82677-6168-4078-95E5-464B91949A6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FC2D108-44D7-4693-BC40-F51D38549B64}" type="pres">
      <dgm:prSet presAssocID="{13D82677-6168-4078-95E5-464B91949A6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45CD4AAB-6599-4D1E-946F-84E84E8AD585}" srcId="{D3BE57CD-F2C1-4121-A026-9AFE4084F6DE}" destId="{D7BAB668-767D-457A-889D-60DBF1C264D3}" srcOrd="1" destOrd="0" parTransId="{301F20B0-EAF6-44D8-9F24-813F86B3D322}" sibTransId="{86D864D4-B2A4-48C6-86EB-174B0A7830FA}"/>
    <dgm:cxn modelId="{F5BB3DBB-BE04-4ABE-B05F-88831CF54786}" type="presOf" srcId="{13D82677-6168-4078-95E5-464B91949A6F}" destId="{093148C7-1C29-46B4-B884-21A122AB7597}" srcOrd="0" destOrd="0" presId="urn:microsoft.com/office/officeart/2005/8/layout/chevron2"/>
    <dgm:cxn modelId="{D817D292-C83B-467B-B8DF-3403E469C598}" srcId="{13D82677-6168-4078-95E5-464B91949A6F}" destId="{76D875C6-FE43-4DD3-885D-6D11D7D91CA1}" srcOrd="0" destOrd="0" parTransId="{16D0C55D-7590-4EB3-B6B8-E8FFED030C66}" sibTransId="{BB301267-3059-43EF-9B87-ED5FD707B5B3}"/>
    <dgm:cxn modelId="{B8062666-FC55-4B57-98F9-F43E91ADE308}" type="presOf" srcId="{D7BAB668-767D-457A-889D-60DBF1C264D3}" destId="{B78C95CA-A651-4F81-B2A4-063A271C312A}" srcOrd="0" destOrd="1" presId="urn:microsoft.com/office/officeart/2005/8/layout/chevron2"/>
    <dgm:cxn modelId="{C4F2BE07-B807-44BB-BD60-2274AD6A449E}" type="presOf" srcId="{9EB09628-8C8D-46D2-B0B8-95679F506F63}" destId="{F8FC5EC9-F74E-47A1-8670-A2771443D027}" srcOrd="0" destOrd="0" presId="urn:microsoft.com/office/officeart/2005/8/layout/chevron2"/>
    <dgm:cxn modelId="{31C18D7B-7135-43F0-9B80-F8ECF232F73A}" srcId="{9EB09628-8C8D-46D2-B0B8-95679F506F63}" destId="{A0401582-B144-4519-9BCF-167375D51EAC}" srcOrd="0" destOrd="0" parTransId="{69AA646D-2BBA-4168-8C3E-D04B1634E4E9}" sibTransId="{09D9BD18-A63B-47F8-BA38-9AE0CB4772ED}"/>
    <dgm:cxn modelId="{210067B0-F50D-454D-A4A3-3D614516C6E2}" type="presOf" srcId="{D3BE57CD-F2C1-4121-A026-9AFE4084F6DE}" destId="{70B49CEC-4716-4BD1-9CEF-B2583C628C66}" srcOrd="0" destOrd="0" presId="urn:microsoft.com/office/officeart/2005/8/layout/chevron2"/>
    <dgm:cxn modelId="{DC1311F7-3C70-40A6-B921-F27DD7096F05}" type="presOf" srcId="{76D875C6-FE43-4DD3-885D-6D11D7D91CA1}" destId="{DFC2D108-44D7-4693-BC40-F51D38549B64}" srcOrd="0" destOrd="0" presId="urn:microsoft.com/office/officeart/2005/8/layout/chevron2"/>
    <dgm:cxn modelId="{D8DF0CD8-67BA-4909-9F3C-AB009C208B59}" type="presOf" srcId="{D997DE4B-8DE1-492F-A280-C8C73CD39C97}" destId="{6A9AC9AF-187C-4B97-942D-1BEBC89B7B99}" srcOrd="0" destOrd="0" presId="urn:microsoft.com/office/officeart/2005/8/layout/chevron2"/>
    <dgm:cxn modelId="{1C5D2610-8C2A-45E6-94B1-AA8EC2D6EF56}" type="presOf" srcId="{A0401582-B144-4519-9BCF-167375D51EAC}" destId="{0A4DF557-40E9-4E93-B0EF-B34B0EC704C5}" srcOrd="0" destOrd="0" presId="urn:microsoft.com/office/officeart/2005/8/layout/chevron2"/>
    <dgm:cxn modelId="{00753B6F-A385-484D-8DF5-89409C166A87}" type="presOf" srcId="{C7B379BA-FA63-416E-AA60-8684B92A1A4C}" destId="{B78C95CA-A651-4F81-B2A4-063A271C312A}" srcOrd="0" destOrd="0" presId="urn:microsoft.com/office/officeart/2005/8/layout/chevron2"/>
    <dgm:cxn modelId="{4D8EC672-0A90-4723-AEDD-7719125FFFE4}" srcId="{9EB09628-8C8D-46D2-B0B8-95679F506F63}" destId="{D3BE57CD-F2C1-4121-A026-9AFE4084F6DE}" srcOrd="1" destOrd="0" parTransId="{4325911B-88CD-4F85-9DAD-E83AB60A8D50}" sibTransId="{AD271A78-165E-4CDB-BD5C-EB44A957BF7F}"/>
    <dgm:cxn modelId="{FC8AB3F2-DEFA-4679-A825-C06B39BDAB24}" srcId="{9EB09628-8C8D-46D2-B0B8-95679F506F63}" destId="{13D82677-6168-4078-95E5-464B91949A6F}" srcOrd="2" destOrd="0" parTransId="{CE062802-F130-44A5-8B84-1AE66FFEA27E}" sibTransId="{BE9C30D3-E12E-416A-BA96-1E234DBA934F}"/>
    <dgm:cxn modelId="{B8DA1E49-ED6F-4553-8998-E7A527E016C9}" srcId="{13D82677-6168-4078-95E5-464B91949A6F}" destId="{680D1805-BD78-469B-BD04-48F945144362}" srcOrd="1" destOrd="0" parTransId="{1C0FF645-AE38-4119-AD19-4A12B30AB463}" sibTransId="{3077CBC4-B3DA-4123-AF30-A0FE98D4AB3D}"/>
    <dgm:cxn modelId="{6B0512DF-ABCC-4C89-8E9B-EF44F0AC1636}" srcId="{A0401582-B144-4519-9BCF-167375D51EAC}" destId="{D997DE4B-8DE1-492F-A280-C8C73CD39C97}" srcOrd="0" destOrd="0" parTransId="{E466A658-31D6-4422-AE14-A091D82D37BF}" sibTransId="{E086019B-6E0E-4F1C-935A-E634E7140857}"/>
    <dgm:cxn modelId="{A2D00A78-2AF4-440C-A57F-11A2EC44A11B}" srcId="{D3BE57CD-F2C1-4121-A026-9AFE4084F6DE}" destId="{C7B379BA-FA63-416E-AA60-8684B92A1A4C}" srcOrd="0" destOrd="0" parTransId="{FF4F2338-6C35-4640-859F-CEEB6F90C86E}" sibTransId="{A501B052-B260-4812-863D-2FE19558CE4F}"/>
    <dgm:cxn modelId="{E4BD6536-668B-4D83-8E31-1E0D9EDF154B}" type="presOf" srcId="{680D1805-BD78-469B-BD04-48F945144362}" destId="{DFC2D108-44D7-4693-BC40-F51D38549B64}" srcOrd="0" destOrd="1" presId="urn:microsoft.com/office/officeart/2005/8/layout/chevron2"/>
    <dgm:cxn modelId="{8D296744-54E9-45EB-B181-3CCCBF5E2E47}" type="presParOf" srcId="{F8FC5EC9-F74E-47A1-8670-A2771443D027}" destId="{75F40B2E-BF90-4456-A351-3973623B1CD4}" srcOrd="0" destOrd="0" presId="urn:microsoft.com/office/officeart/2005/8/layout/chevron2"/>
    <dgm:cxn modelId="{3E4612AE-57F7-45AA-90F5-01925A91F46A}" type="presParOf" srcId="{75F40B2E-BF90-4456-A351-3973623B1CD4}" destId="{0A4DF557-40E9-4E93-B0EF-B34B0EC704C5}" srcOrd="0" destOrd="0" presId="urn:microsoft.com/office/officeart/2005/8/layout/chevron2"/>
    <dgm:cxn modelId="{9698D8FB-D1C1-4085-A0EF-ED7FCEE953AC}" type="presParOf" srcId="{75F40B2E-BF90-4456-A351-3973623B1CD4}" destId="{6A9AC9AF-187C-4B97-942D-1BEBC89B7B99}" srcOrd="1" destOrd="0" presId="urn:microsoft.com/office/officeart/2005/8/layout/chevron2"/>
    <dgm:cxn modelId="{36182CB7-367F-4E64-BDF3-86F47F520DF8}" type="presParOf" srcId="{F8FC5EC9-F74E-47A1-8670-A2771443D027}" destId="{C811D2AA-43B0-4393-AABA-E9B03CAA5F6D}" srcOrd="1" destOrd="0" presId="urn:microsoft.com/office/officeart/2005/8/layout/chevron2"/>
    <dgm:cxn modelId="{1C31DAE7-9373-4D37-A691-80D82572DF33}" type="presParOf" srcId="{F8FC5EC9-F74E-47A1-8670-A2771443D027}" destId="{F08FE33E-B49D-40D1-89B1-45688D7962B5}" srcOrd="2" destOrd="0" presId="urn:microsoft.com/office/officeart/2005/8/layout/chevron2"/>
    <dgm:cxn modelId="{6E2365DE-040D-48B7-820F-200980EDF5D3}" type="presParOf" srcId="{F08FE33E-B49D-40D1-89B1-45688D7962B5}" destId="{70B49CEC-4716-4BD1-9CEF-B2583C628C66}" srcOrd="0" destOrd="0" presId="urn:microsoft.com/office/officeart/2005/8/layout/chevron2"/>
    <dgm:cxn modelId="{F8573F92-5B92-4C2F-B343-FB43D78759E0}" type="presParOf" srcId="{F08FE33E-B49D-40D1-89B1-45688D7962B5}" destId="{B78C95CA-A651-4F81-B2A4-063A271C312A}" srcOrd="1" destOrd="0" presId="urn:microsoft.com/office/officeart/2005/8/layout/chevron2"/>
    <dgm:cxn modelId="{E0AA7ECD-0B7C-4CF5-9E9E-061FC66723F8}" type="presParOf" srcId="{F8FC5EC9-F74E-47A1-8670-A2771443D027}" destId="{A708994D-7037-47A7-A587-4A0656992FA6}" srcOrd="3" destOrd="0" presId="urn:microsoft.com/office/officeart/2005/8/layout/chevron2"/>
    <dgm:cxn modelId="{1B0C8AB0-AE4D-4EE1-A2C9-03372700D39D}" type="presParOf" srcId="{F8FC5EC9-F74E-47A1-8670-A2771443D027}" destId="{3274B04E-0BB4-4874-AC38-6B54AB01894E}" srcOrd="4" destOrd="0" presId="urn:microsoft.com/office/officeart/2005/8/layout/chevron2"/>
    <dgm:cxn modelId="{D263E1C0-C168-45B2-A48F-F9ABA23A0123}" type="presParOf" srcId="{3274B04E-0BB4-4874-AC38-6B54AB01894E}" destId="{093148C7-1C29-46B4-B884-21A122AB7597}" srcOrd="0" destOrd="0" presId="urn:microsoft.com/office/officeart/2005/8/layout/chevron2"/>
    <dgm:cxn modelId="{C56B53AF-8C14-4101-AC68-A261C80C0375}" type="presParOf" srcId="{3274B04E-0BB4-4874-AC38-6B54AB01894E}" destId="{DFC2D108-44D7-4693-BC40-F51D38549B6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B09628-8C8D-46D2-B0B8-95679F506F6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0401582-B144-4519-9BCF-167375D51EAC}">
      <dgm:prSet phldrT="[Text]"/>
      <dgm:spPr/>
      <dgm:t>
        <a:bodyPr/>
        <a:lstStyle/>
        <a:p>
          <a:r>
            <a:rPr lang="pt-PT" dirty="0" smtClean="0"/>
            <a:t>Armazenamento</a:t>
          </a:r>
          <a:endParaRPr lang="pt-PT" dirty="0"/>
        </a:p>
      </dgm:t>
    </dgm:pt>
    <dgm:pt modelId="{69AA646D-2BBA-4168-8C3E-D04B1634E4E9}" type="parTrans" cxnId="{31C18D7B-7135-43F0-9B80-F8ECF232F73A}">
      <dgm:prSet/>
      <dgm:spPr/>
      <dgm:t>
        <a:bodyPr/>
        <a:lstStyle/>
        <a:p>
          <a:endParaRPr lang="pt-PT"/>
        </a:p>
      </dgm:t>
    </dgm:pt>
    <dgm:pt modelId="{09D9BD18-A63B-47F8-BA38-9AE0CB4772ED}" type="sibTrans" cxnId="{31C18D7B-7135-43F0-9B80-F8ECF232F73A}">
      <dgm:prSet/>
      <dgm:spPr/>
      <dgm:t>
        <a:bodyPr/>
        <a:lstStyle/>
        <a:p>
          <a:endParaRPr lang="pt-PT"/>
        </a:p>
      </dgm:t>
    </dgm:pt>
    <dgm:pt modelId="{D997DE4B-8DE1-492F-A280-C8C73CD39C97}">
      <dgm:prSet phldrT="[Text]"/>
      <dgm:spPr/>
      <dgm:t>
        <a:bodyPr/>
        <a:lstStyle/>
        <a:p>
          <a:r>
            <a:rPr lang="pt-PT" dirty="0" smtClean="0"/>
            <a:t>Outra função da placa é enviar o sinal processado para o servidor</a:t>
          </a:r>
          <a:endParaRPr lang="pt-PT" dirty="0"/>
        </a:p>
      </dgm:t>
    </dgm:pt>
    <dgm:pt modelId="{E466A658-31D6-4422-AE14-A091D82D37BF}" type="parTrans" cxnId="{6B0512DF-ABCC-4C89-8E9B-EF44F0AC1636}">
      <dgm:prSet/>
      <dgm:spPr/>
      <dgm:t>
        <a:bodyPr/>
        <a:lstStyle/>
        <a:p>
          <a:endParaRPr lang="pt-PT"/>
        </a:p>
      </dgm:t>
    </dgm:pt>
    <dgm:pt modelId="{E086019B-6E0E-4F1C-935A-E634E7140857}" type="sibTrans" cxnId="{6B0512DF-ABCC-4C89-8E9B-EF44F0AC1636}">
      <dgm:prSet/>
      <dgm:spPr/>
      <dgm:t>
        <a:bodyPr/>
        <a:lstStyle/>
        <a:p>
          <a:endParaRPr lang="pt-PT"/>
        </a:p>
      </dgm:t>
    </dgm:pt>
    <dgm:pt modelId="{D3BE57CD-F2C1-4121-A026-9AFE4084F6DE}">
      <dgm:prSet phldrT="[Text]"/>
      <dgm:spPr/>
      <dgm:t>
        <a:bodyPr/>
        <a:lstStyle/>
        <a:p>
          <a:r>
            <a:rPr lang="pt-PT" dirty="0" smtClean="0"/>
            <a:t>Interface</a:t>
          </a:r>
          <a:endParaRPr lang="pt-PT" dirty="0"/>
        </a:p>
      </dgm:t>
    </dgm:pt>
    <dgm:pt modelId="{4325911B-88CD-4F85-9DAD-E83AB60A8D50}" type="parTrans" cxnId="{4D8EC672-0A90-4723-AEDD-7719125FFFE4}">
      <dgm:prSet/>
      <dgm:spPr/>
      <dgm:t>
        <a:bodyPr/>
        <a:lstStyle/>
        <a:p>
          <a:endParaRPr lang="pt-PT"/>
        </a:p>
      </dgm:t>
    </dgm:pt>
    <dgm:pt modelId="{AD271A78-165E-4CDB-BD5C-EB44A957BF7F}" type="sibTrans" cxnId="{4D8EC672-0A90-4723-AEDD-7719125FFFE4}">
      <dgm:prSet/>
      <dgm:spPr/>
      <dgm:t>
        <a:bodyPr/>
        <a:lstStyle/>
        <a:p>
          <a:endParaRPr lang="pt-PT"/>
        </a:p>
      </dgm:t>
    </dgm:pt>
    <dgm:pt modelId="{C7B379BA-FA63-416E-AA60-8684B92A1A4C}">
      <dgm:prSet phldrT="[Text]"/>
      <dgm:spPr/>
      <dgm:t>
        <a:bodyPr/>
        <a:lstStyle/>
        <a:p>
          <a:endParaRPr lang="pt-PT" dirty="0"/>
        </a:p>
      </dgm:t>
    </dgm:pt>
    <dgm:pt modelId="{FF4F2338-6C35-4640-859F-CEEB6F90C86E}" type="parTrans" cxnId="{A2D00A78-2AF4-440C-A57F-11A2EC44A11B}">
      <dgm:prSet/>
      <dgm:spPr/>
      <dgm:t>
        <a:bodyPr/>
        <a:lstStyle/>
        <a:p>
          <a:endParaRPr lang="pt-PT"/>
        </a:p>
      </dgm:t>
    </dgm:pt>
    <dgm:pt modelId="{A501B052-B260-4812-863D-2FE19558CE4F}" type="sibTrans" cxnId="{A2D00A78-2AF4-440C-A57F-11A2EC44A11B}">
      <dgm:prSet/>
      <dgm:spPr/>
      <dgm:t>
        <a:bodyPr/>
        <a:lstStyle/>
        <a:p>
          <a:endParaRPr lang="pt-PT"/>
        </a:p>
      </dgm:t>
    </dgm:pt>
    <dgm:pt modelId="{DD244234-9FA8-4330-987E-29C990502585}">
      <dgm:prSet phldrT="[Text]"/>
      <dgm:spPr/>
      <dgm:t>
        <a:bodyPr/>
        <a:lstStyle/>
        <a:p>
          <a:r>
            <a:rPr lang="pt-PT" dirty="0" smtClean="0"/>
            <a:t>servidor  armazena toda a informação adquirida e todas as ações tomadas. </a:t>
          </a:r>
          <a:endParaRPr lang="pt-PT" dirty="0"/>
        </a:p>
      </dgm:t>
    </dgm:pt>
    <dgm:pt modelId="{B935612B-5A46-4DCA-9222-5906BFF8154E}" type="parTrans" cxnId="{2482BE4C-17BB-4EBD-AD4F-39D365D42F15}">
      <dgm:prSet/>
      <dgm:spPr/>
      <dgm:t>
        <a:bodyPr/>
        <a:lstStyle/>
        <a:p>
          <a:endParaRPr lang="pt-PT"/>
        </a:p>
      </dgm:t>
    </dgm:pt>
    <dgm:pt modelId="{CEB70EFE-EF5D-438C-A5CF-246CDA206E07}" type="sibTrans" cxnId="{2482BE4C-17BB-4EBD-AD4F-39D365D42F15}">
      <dgm:prSet/>
      <dgm:spPr/>
      <dgm:t>
        <a:bodyPr/>
        <a:lstStyle/>
        <a:p>
          <a:endParaRPr lang="pt-PT"/>
        </a:p>
      </dgm:t>
    </dgm:pt>
    <dgm:pt modelId="{B66A771B-8A93-4F7A-9411-40DB07591562}">
      <dgm:prSet phldrT="[Text]"/>
      <dgm:spPr/>
      <dgm:t>
        <a:bodyPr/>
        <a:lstStyle/>
        <a:p>
          <a:endParaRPr lang="pt-PT" dirty="0"/>
        </a:p>
      </dgm:t>
    </dgm:pt>
    <dgm:pt modelId="{2570E7E3-C5DF-40D1-83B9-0248D6E094FF}" type="parTrans" cxnId="{1BF23759-4F7F-415A-AEFC-1186DC2D9EC3}">
      <dgm:prSet/>
      <dgm:spPr/>
      <dgm:t>
        <a:bodyPr/>
        <a:lstStyle/>
        <a:p>
          <a:endParaRPr lang="pt-PT"/>
        </a:p>
      </dgm:t>
    </dgm:pt>
    <dgm:pt modelId="{D11B300E-E17E-452E-8338-C06003365021}" type="sibTrans" cxnId="{1BF23759-4F7F-415A-AEFC-1186DC2D9EC3}">
      <dgm:prSet/>
      <dgm:spPr/>
      <dgm:t>
        <a:bodyPr/>
        <a:lstStyle/>
        <a:p>
          <a:endParaRPr lang="pt-PT"/>
        </a:p>
      </dgm:t>
    </dgm:pt>
    <dgm:pt modelId="{2F40BDDB-9F05-449C-B28F-652A77A03299}">
      <dgm:prSet phldrT="[Text]"/>
      <dgm:spPr/>
      <dgm:t>
        <a:bodyPr/>
        <a:lstStyle/>
        <a:p>
          <a:endParaRPr lang="pt-PT" dirty="0"/>
        </a:p>
      </dgm:t>
    </dgm:pt>
    <dgm:pt modelId="{A8D24392-300B-4D5B-A3E9-20EAE543C4EE}" type="parTrans" cxnId="{3C8954E3-B1E4-45CE-A1DB-31BE4AC8BBF1}">
      <dgm:prSet/>
      <dgm:spPr/>
      <dgm:t>
        <a:bodyPr/>
        <a:lstStyle/>
        <a:p>
          <a:endParaRPr lang="pt-PT"/>
        </a:p>
      </dgm:t>
    </dgm:pt>
    <dgm:pt modelId="{435180B2-022F-4E48-9D45-75C2D8A49032}" type="sibTrans" cxnId="{3C8954E3-B1E4-45CE-A1DB-31BE4AC8BBF1}">
      <dgm:prSet/>
      <dgm:spPr/>
      <dgm:t>
        <a:bodyPr/>
        <a:lstStyle/>
        <a:p>
          <a:endParaRPr lang="pt-PT"/>
        </a:p>
      </dgm:t>
    </dgm:pt>
    <dgm:pt modelId="{ABFE129E-1C9B-43C6-8281-AE390CF2ADAF}">
      <dgm:prSet/>
      <dgm:spPr/>
      <dgm:t>
        <a:bodyPr/>
        <a:lstStyle/>
        <a:p>
          <a:r>
            <a:rPr lang="pt-PT" smtClean="0"/>
            <a:t>O servidor por sua vez comunica através do software com os utilizadores.</a:t>
          </a:r>
          <a:endParaRPr lang="pt-PT"/>
        </a:p>
      </dgm:t>
    </dgm:pt>
    <dgm:pt modelId="{CD1BC329-CFFF-4F53-8FEF-42668151BB7F}" type="parTrans" cxnId="{751B526C-B2A7-4F60-BE6C-C62A14B7F9C0}">
      <dgm:prSet/>
      <dgm:spPr/>
      <dgm:t>
        <a:bodyPr/>
        <a:lstStyle/>
        <a:p>
          <a:endParaRPr lang="pt-PT"/>
        </a:p>
      </dgm:t>
    </dgm:pt>
    <dgm:pt modelId="{06D60C17-B45E-4303-A35C-0228DA789EA8}" type="sibTrans" cxnId="{751B526C-B2A7-4F60-BE6C-C62A14B7F9C0}">
      <dgm:prSet/>
      <dgm:spPr/>
      <dgm:t>
        <a:bodyPr/>
        <a:lstStyle/>
        <a:p>
          <a:endParaRPr lang="pt-PT"/>
        </a:p>
      </dgm:t>
    </dgm:pt>
    <dgm:pt modelId="{F8FC5EC9-F74E-47A1-8670-A2771443D027}" type="pres">
      <dgm:prSet presAssocID="{9EB09628-8C8D-46D2-B0B8-95679F506F6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5F40B2E-BF90-4456-A351-3973623B1CD4}" type="pres">
      <dgm:prSet presAssocID="{A0401582-B144-4519-9BCF-167375D51EAC}" presName="composite" presStyleCnt="0"/>
      <dgm:spPr/>
    </dgm:pt>
    <dgm:pt modelId="{0A4DF557-40E9-4E93-B0EF-B34B0EC704C5}" type="pres">
      <dgm:prSet presAssocID="{A0401582-B144-4519-9BCF-167375D51EAC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9AC9AF-187C-4B97-942D-1BEBC89B7B99}" type="pres">
      <dgm:prSet presAssocID="{A0401582-B144-4519-9BCF-167375D51EA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811D2AA-43B0-4393-AABA-E9B03CAA5F6D}" type="pres">
      <dgm:prSet presAssocID="{09D9BD18-A63B-47F8-BA38-9AE0CB4772ED}" presName="sp" presStyleCnt="0"/>
      <dgm:spPr/>
    </dgm:pt>
    <dgm:pt modelId="{F08FE33E-B49D-40D1-89B1-45688D7962B5}" type="pres">
      <dgm:prSet presAssocID="{D3BE57CD-F2C1-4121-A026-9AFE4084F6DE}" presName="composite" presStyleCnt="0"/>
      <dgm:spPr/>
    </dgm:pt>
    <dgm:pt modelId="{70B49CEC-4716-4BD1-9CEF-B2583C628C66}" type="pres">
      <dgm:prSet presAssocID="{D3BE57CD-F2C1-4121-A026-9AFE4084F6DE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78C95CA-A651-4F81-B2A4-063A271C312A}" type="pres">
      <dgm:prSet presAssocID="{D3BE57CD-F2C1-4121-A026-9AFE4084F6DE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4286F7B5-6BF4-455C-9A63-D5AD42F78700}" type="presOf" srcId="{D997DE4B-8DE1-492F-A280-C8C73CD39C97}" destId="{6A9AC9AF-187C-4B97-942D-1BEBC89B7B99}" srcOrd="0" destOrd="0" presId="urn:microsoft.com/office/officeart/2005/8/layout/chevron2"/>
    <dgm:cxn modelId="{A2D00A78-2AF4-440C-A57F-11A2EC44A11B}" srcId="{D3BE57CD-F2C1-4121-A026-9AFE4084F6DE}" destId="{C7B379BA-FA63-416E-AA60-8684B92A1A4C}" srcOrd="0" destOrd="0" parTransId="{FF4F2338-6C35-4640-859F-CEEB6F90C86E}" sibTransId="{A501B052-B260-4812-863D-2FE19558CE4F}"/>
    <dgm:cxn modelId="{45D7196F-41D1-431B-90A6-F43A652CC1B3}" type="presOf" srcId="{DD244234-9FA8-4330-987E-29C990502585}" destId="{6A9AC9AF-187C-4B97-942D-1BEBC89B7B99}" srcOrd="0" destOrd="1" presId="urn:microsoft.com/office/officeart/2005/8/layout/chevron2"/>
    <dgm:cxn modelId="{2482BE4C-17BB-4EBD-AD4F-39D365D42F15}" srcId="{A0401582-B144-4519-9BCF-167375D51EAC}" destId="{DD244234-9FA8-4330-987E-29C990502585}" srcOrd="1" destOrd="0" parTransId="{B935612B-5A46-4DCA-9222-5906BFF8154E}" sibTransId="{CEB70EFE-EF5D-438C-A5CF-246CDA206E07}"/>
    <dgm:cxn modelId="{92DAA2C2-6F09-49A7-8942-ED3D29F6514C}" type="presOf" srcId="{D3BE57CD-F2C1-4121-A026-9AFE4084F6DE}" destId="{70B49CEC-4716-4BD1-9CEF-B2583C628C66}" srcOrd="0" destOrd="0" presId="urn:microsoft.com/office/officeart/2005/8/layout/chevron2"/>
    <dgm:cxn modelId="{B5A9D45C-765D-4C5B-9AB9-034A7B7F7F2B}" type="presOf" srcId="{ABFE129E-1C9B-43C6-8281-AE390CF2ADAF}" destId="{B78C95CA-A651-4F81-B2A4-063A271C312A}" srcOrd="0" destOrd="1" presId="urn:microsoft.com/office/officeart/2005/8/layout/chevron2"/>
    <dgm:cxn modelId="{751B526C-B2A7-4F60-BE6C-C62A14B7F9C0}" srcId="{D3BE57CD-F2C1-4121-A026-9AFE4084F6DE}" destId="{ABFE129E-1C9B-43C6-8281-AE390CF2ADAF}" srcOrd="1" destOrd="0" parTransId="{CD1BC329-CFFF-4F53-8FEF-42668151BB7F}" sibTransId="{06D60C17-B45E-4303-A35C-0228DA789EA8}"/>
    <dgm:cxn modelId="{1BF23759-4F7F-415A-AEFC-1186DC2D9EC3}" srcId="{D3BE57CD-F2C1-4121-A026-9AFE4084F6DE}" destId="{B66A771B-8A93-4F7A-9411-40DB07591562}" srcOrd="3" destOrd="0" parTransId="{2570E7E3-C5DF-40D1-83B9-0248D6E094FF}" sibTransId="{D11B300E-E17E-452E-8338-C06003365021}"/>
    <dgm:cxn modelId="{8494F879-EF71-4FA9-A66C-C12F8200984B}" type="presOf" srcId="{2F40BDDB-9F05-449C-B28F-652A77A03299}" destId="{B78C95CA-A651-4F81-B2A4-063A271C312A}" srcOrd="0" destOrd="2" presId="urn:microsoft.com/office/officeart/2005/8/layout/chevron2"/>
    <dgm:cxn modelId="{75DBB5CD-5D72-4D29-94A3-EAC747006776}" type="presOf" srcId="{C7B379BA-FA63-416E-AA60-8684B92A1A4C}" destId="{B78C95CA-A651-4F81-B2A4-063A271C312A}" srcOrd="0" destOrd="0" presId="urn:microsoft.com/office/officeart/2005/8/layout/chevron2"/>
    <dgm:cxn modelId="{6B0512DF-ABCC-4C89-8E9B-EF44F0AC1636}" srcId="{A0401582-B144-4519-9BCF-167375D51EAC}" destId="{D997DE4B-8DE1-492F-A280-C8C73CD39C97}" srcOrd="0" destOrd="0" parTransId="{E466A658-31D6-4422-AE14-A091D82D37BF}" sibTransId="{E086019B-6E0E-4F1C-935A-E634E7140857}"/>
    <dgm:cxn modelId="{4D8EC672-0A90-4723-AEDD-7719125FFFE4}" srcId="{9EB09628-8C8D-46D2-B0B8-95679F506F63}" destId="{D3BE57CD-F2C1-4121-A026-9AFE4084F6DE}" srcOrd="1" destOrd="0" parTransId="{4325911B-88CD-4F85-9DAD-E83AB60A8D50}" sibTransId="{AD271A78-165E-4CDB-BD5C-EB44A957BF7F}"/>
    <dgm:cxn modelId="{31C18D7B-7135-43F0-9B80-F8ECF232F73A}" srcId="{9EB09628-8C8D-46D2-B0B8-95679F506F63}" destId="{A0401582-B144-4519-9BCF-167375D51EAC}" srcOrd="0" destOrd="0" parTransId="{69AA646D-2BBA-4168-8C3E-D04B1634E4E9}" sibTransId="{09D9BD18-A63B-47F8-BA38-9AE0CB4772ED}"/>
    <dgm:cxn modelId="{E9C593A2-7FB4-4631-9593-D6EE4540C08C}" type="presOf" srcId="{9EB09628-8C8D-46D2-B0B8-95679F506F63}" destId="{F8FC5EC9-F74E-47A1-8670-A2771443D027}" srcOrd="0" destOrd="0" presId="urn:microsoft.com/office/officeart/2005/8/layout/chevron2"/>
    <dgm:cxn modelId="{3C8954E3-B1E4-45CE-A1DB-31BE4AC8BBF1}" srcId="{D3BE57CD-F2C1-4121-A026-9AFE4084F6DE}" destId="{2F40BDDB-9F05-449C-B28F-652A77A03299}" srcOrd="2" destOrd="0" parTransId="{A8D24392-300B-4D5B-A3E9-20EAE543C4EE}" sibTransId="{435180B2-022F-4E48-9D45-75C2D8A49032}"/>
    <dgm:cxn modelId="{DC6E86A4-375D-4A5B-A0D0-20A8ECB83931}" type="presOf" srcId="{A0401582-B144-4519-9BCF-167375D51EAC}" destId="{0A4DF557-40E9-4E93-B0EF-B34B0EC704C5}" srcOrd="0" destOrd="0" presId="urn:microsoft.com/office/officeart/2005/8/layout/chevron2"/>
    <dgm:cxn modelId="{C6ABFCB2-4539-4BDF-AE24-ECFEC55350CE}" type="presOf" srcId="{B66A771B-8A93-4F7A-9411-40DB07591562}" destId="{B78C95CA-A651-4F81-B2A4-063A271C312A}" srcOrd="0" destOrd="3" presId="urn:microsoft.com/office/officeart/2005/8/layout/chevron2"/>
    <dgm:cxn modelId="{54E8F289-9143-4C09-ABB2-B170C20F1A4E}" type="presParOf" srcId="{F8FC5EC9-F74E-47A1-8670-A2771443D027}" destId="{75F40B2E-BF90-4456-A351-3973623B1CD4}" srcOrd="0" destOrd="0" presId="urn:microsoft.com/office/officeart/2005/8/layout/chevron2"/>
    <dgm:cxn modelId="{2F5C59FB-0A89-4B7A-A936-48B6F5649CD6}" type="presParOf" srcId="{75F40B2E-BF90-4456-A351-3973623B1CD4}" destId="{0A4DF557-40E9-4E93-B0EF-B34B0EC704C5}" srcOrd="0" destOrd="0" presId="urn:microsoft.com/office/officeart/2005/8/layout/chevron2"/>
    <dgm:cxn modelId="{FFA0FE77-F7AC-4A60-829B-CDC0C7114B3F}" type="presParOf" srcId="{75F40B2E-BF90-4456-A351-3973623B1CD4}" destId="{6A9AC9AF-187C-4B97-942D-1BEBC89B7B99}" srcOrd="1" destOrd="0" presId="urn:microsoft.com/office/officeart/2005/8/layout/chevron2"/>
    <dgm:cxn modelId="{55894617-CE19-4E45-9923-46292EF9621C}" type="presParOf" srcId="{F8FC5EC9-F74E-47A1-8670-A2771443D027}" destId="{C811D2AA-43B0-4393-AABA-E9B03CAA5F6D}" srcOrd="1" destOrd="0" presId="urn:microsoft.com/office/officeart/2005/8/layout/chevron2"/>
    <dgm:cxn modelId="{C7E4B679-68E7-408B-A447-4EAA12C0FADF}" type="presParOf" srcId="{F8FC5EC9-F74E-47A1-8670-A2771443D027}" destId="{F08FE33E-B49D-40D1-89B1-45688D7962B5}" srcOrd="2" destOrd="0" presId="urn:microsoft.com/office/officeart/2005/8/layout/chevron2"/>
    <dgm:cxn modelId="{BC780C76-2C7B-4104-803E-53D4FF1739D6}" type="presParOf" srcId="{F08FE33E-B49D-40D1-89B1-45688D7962B5}" destId="{70B49CEC-4716-4BD1-9CEF-B2583C628C66}" srcOrd="0" destOrd="0" presId="urn:microsoft.com/office/officeart/2005/8/layout/chevron2"/>
    <dgm:cxn modelId="{B0BC2E97-85ED-4CDF-8DEC-17971AA8EA02}" type="presParOf" srcId="{F08FE33E-B49D-40D1-89B1-45688D7962B5}" destId="{B78C95CA-A651-4F81-B2A4-063A271C31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583FC3-DF82-4AF3-8622-A7D4E03CDA7A}">
      <dsp:nvSpPr>
        <dsp:cNvPr id="0" name=""/>
        <dsp:cNvSpPr/>
      </dsp:nvSpPr>
      <dsp:spPr>
        <a:xfrm>
          <a:off x="1980220" y="706515"/>
          <a:ext cx="1401020" cy="243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576"/>
              </a:lnTo>
              <a:lnTo>
                <a:pt x="1401020" y="121576"/>
              </a:lnTo>
              <a:lnTo>
                <a:pt x="1401020" y="243152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6E7FC-544A-4C97-9FCE-DD7929903E3A}">
      <dsp:nvSpPr>
        <dsp:cNvPr id="0" name=""/>
        <dsp:cNvSpPr/>
      </dsp:nvSpPr>
      <dsp:spPr>
        <a:xfrm>
          <a:off x="1934500" y="706515"/>
          <a:ext cx="91440" cy="2431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152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1D763-D751-4CBD-A9FD-16402DA4450B}">
      <dsp:nvSpPr>
        <dsp:cNvPr id="0" name=""/>
        <dsp:cNvSpPr/>
      </dsp:nvSpPr>
      <dsp:spPr>
        <a:xfrm>
          <a:off x="579199" y="706515"/>
          <a:ext cx="1401020" cy="243152"/>
        </a:xfrm>
        <a:custGeom>
          <a:avLst/>
          <a:gdLst/>
          <a:ahLst/>
          <a:cxnLst/>
          <a:rect l="0" t="0" r="0" b="0"/>
          <a:pathLst>
            <a:path>
              <a:moveTo>
                <a:pt x="1401020" y="0"/>
              </a:moveTo>
              <a:lnTo>
                <a:pt x="1401020" y="121576"/>
              </a:lnTo>
              <a:lnTo>
                <a:pt x="0" y="121576"/>
              </a:lnTo>
              <a:lnTo>
                <a:pt x="0" y="243152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6DC1F-8936-4930-9B1C-0C053DA515DC}">
      <dsp:nvSpPr>
        <dsp:cNvPr id="0" name=""/>
        <dsp:cNvSpPr/>
      </dsp:nvSpPr>
      <dsp:spPr>
        <a:xfrm>
          <a:off x="1401286" y="127581"/>
          <a:ext cx="1157867" cy="5789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/>
            <a:t>Interação</a:t>
          </a:r>
        </a:p>
      </dsp:txBody>
      <dsp:txXfrm>
        <a:off x="1401286" y="127581"/>
        <a:ext cx="1157867" cy="578933"/>
      </dsp:txXfrm>
    </dsp:sp>
    <dsp:sp modelId="{B74D93EC-690F-4E77-B94E-D5AE0AC069AE}">
      <dsp:nvSpPr>
        <dsp:cNvPr id="0" name=""/>
        <dsp:cNvSpPr/>
      </dsp:nvSpPr>
      <dsp:spPr>
        <a:xfrm>
          <a:off x="265" y="949668"/>
          <a:ext cx="1157867" cy="5789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/>
            <a:t>Controlo Manual	</a:t>
          </a:r>
        </a:p>
      </dsp:txBody>
      <dsp:txXfrm>
        <a:off x="265" y="949668"/>
        <a:ext cx="1157867" cy="578933"/>
      </dsp:txXfrm>
    </dsp:sp>
    <dsp:sp modelId="{8527EE82-1A3F-4AC1-900B-7F42024B9F18}">
      <dsp:nvSpPr>
        <dsp:cNvPr id="0" name=""/>
        <dsp:cNvSpPr/>
      </dsp:nvSpPr>
      <dsp:spPr>
        <a:xfrm>
          <a:off x="1401286" y="949668"/>
          <a:ext cx="1157867" cy="5789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/>
            <a:t>Display Informação</a:t>
          </a:r>
        </a:p>
      </dsp:txBody>
      <dsp:txXfrm>
        <a:off x="1401286" y="949668"/>
        <a:ext cx="1157867" cy="578933"/>
      </dsp:txXfrm>
    </dsp:sp>
    <dsp:sp modelId="{80BB04BB-288C-47C4-9916-3DB7400F7334}">
      <dsp:nvSpPr>
        <dsp:cNvPr id="0" name=""/>
        <dsp:cNvSpPr/>
      </dsp:nvSpPr>
      <dsp:spPr>
        <a:xfrm>
          <a:off x="2802306" y="949668"/>
          <a:ext cx="1157867" cy="57893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/>
            <a:t>Alertas</a:t>
          </a:r>
        </a:p>
      </dsp:txBody>
      <dsp:txXfrm>
        <a:off x="2802306" y="949668"/>
        <a:ext cx="1157867" cy="57893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4DF557-40E9-4E93-B0EF-B34B0EC704C5}">
      <dsp:nvSpPr>
        <dsp:cNvPr id="0" name=""/>
        <dsp:cNvSpPr/>
      </dsp:nvSpPr>
      <dsp:spPr>
        <a:xfrm rot="5400000">
          <a:off x="-276308" y="277184"/>
          <a:ext cx="1842059" cy="12894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 dirty="0" smtClean="0"/>
            <a:t>Aquisição</a:t>
          </a:r>
          <a:endParaRPr lang="pt-PT" sz="1300" kern="1200" dirty="0"/>
        </a:p>
      </dsp:txBody>
      <dsp:txXfrm rot="5400000">
        <a:off x="-276308" y="277184"/>
        <a:ext cx="1842059" cy="1289441"/>
      </dsp:txXfrm>
    </dsp:sp>
    <dsp:sp modelId="{6A9AC9AF-187C-4B97-942D-1BEBC89B7B99}">
      <dsp:nvSpPr>
        <dsp:cNvPr id="0" name=""/>
        <dsp:cNvSpPr/>
      </dsp:nvSpPr>
      <dsp:spPr>
        <a:xfrm rot="5400000">
          <a:off x="2025762" y="-735446"/>
          <a:ext cx="1197338" cy="2669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200" kern="1200" dirty="0" smtClean="0"/>
            <a:t>Os sensores enviam através de fio de cobre um sinal analógico para a placa de aquisição que através de um conversor AD</a:t>
          </a:r>
          <a:endParaRPr lang="pt-PT" sz="1200" kern="1200" dirty="0"/>
        </a:p>
      </dsp:txBody>
      <dsp:txXfrm rot="5400000">
        <a:off x="2025762" y="-735446"/>
        <a:ext cx="1197338" cy="2669981"/>
      </dsp:txXfrm>
    </dsp:sp>
    <dsp:sp modelId="{70B49CEC-4716-4BD1-9CEF-B2583C628C66}">
      <dsp:nvSpPr>
        <dsp:cNvPr id="0" name=""/>
        <dsp:cNvSpPr/>
      </dsp:nvSpPr>
      <dsp:spPr>
        <a:xfrm rot="5400000">
          <a:off x="-276308" y="1911563"/>
          <a:ext cx="1842059" cy="12894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 dirty="0" smtClean="0"/>
            <a:t>Processamento</a:t>
          </a:r>
          <a:endParaRPr lang="pt-PT" sz="1300" kern="1200" dirty="0"/>
        </a:p>
      </dsp:txBody>
      <dsp:txXfrm rot="5400000">
        <a:off x="-276308" y="1911563"/>
        <a:ext cx="1842059" cy="1289441"/>
      </dsp:txXfrm>
    </dsp:sp>
    <dsp:sp modelId="{B78C95CA-A651-4F81-B2A4-063A271C312A}">
      <dsp:nvSpPr>
        <dsp:cNvPr id="0" name=""/>
        <dsp:cNvSpPr/>
      </dsp:nvSpPr>
      <dsp:spPr>
        <a:xfrm rot="5400000">
          <a:off x="2025762" y="898932"/>
          <a:ext cx="1197338" cy="2669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200" kern="1200" dirty="0" smtClean="0"/>
            <a:t>processa o sinal e  envia por wireless(comunicação série).</a:t>
          </a:r>
          <a:endParaRPr lang="pt-P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200" kern="1200" dirty="0" smtClean="0"/>
            <a:t>O sinal é enviado para o controlador, para que a rede seja facilmente extensível, é utilizada uma rede mesh.</a:t>
          </a:r>
          <a:endParaRPr lang="pt-PT" sz="1200" kern="1200" dirty="0"/>
        </a:p>
      </dsp:txBody>
      <dsp:txXfrm rot="5400000">
        <a:off x="2025762" y="898932"/>
        <a:ext cx="1197338" cy="2669981"/>
      </dsp:txXfrm>
    </dsp:sp>
    <dsp:sp modelId="{093148C7-1C29-46B4-B884-21A122AB7597}">
      <dsp:nvSpPr>
        <dsp:cNvPr id="0" name=""/>
        <dsp:cNvSpPr/>
      </dsp:nvSpPr>
      <dsp:spPr>
        <a:xfrm rot="5400000">
          <a:off x="-276308" y="3545942"/>
          <a:ext cx="1842059" cy="128944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300" kern="1200" dirty="0" smtClean="0"/>
            <a:t>Controlo</a:t>
          </a:r>
          <a:endParaRPr lang="pt-PT" sz="1300" kern="1200" dirty="0"/>
        </a:p>
      </dsp:txBody>
      <dsp:txXfrm rot="5400000">
        <a:off x="-276308" y="3545942"/>
        <a:ext cx="1842059" cy="1289441"/>
      </dsp:txXfrm>
    </dsp:sp>
    <dsp:sp modelId="{DFC2D108-44D7-4693-BC40-F51D38549B64}">
      <dsp:nvSpPr>
        <dsp:cNvPr id="0" name=""/>
        <dsp:cNvSpPr/>
      </dsp:nvSpPr>
      <dsp:spPr>
        <a:xfrm rot="5400000">
          <a:off x="2025762" y="2533312"/>
          <a:ext cx="1197338" cy="2669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200" kern="1200" dirty="0" smtClean="0"/>
            <a:t>O controlador processa o sinal e define a forma como atua. </a:t>
          </a:r>
          <a:endParaRPr lang="pt-P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200" kern="1200" dirty="0" smtClean="0"/>
            <a:t>Um sinal é enviado para os atuadores</a:t>
          </a:r>
          <a:endParaRPr lang="pt-PT" sz="1200" kern="1200" dirty="0"/>
        </a:p>
      </dsp:txBody>
      <dsp:txXfrm rot="5400000">
        <a:off x="2025762" y="2533312"/>
        <a:ext cx="1197338" cy="266998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4DF557-40E9-4E93-B0EF-B34B0EC704C5}">
      <dsp:nvSpPr>
        <dsp:cNvPr id="0" name=""/>
        <dsp:cNvSpPr/>
      </dsp:nvSpPr>
      <dsp:spPr>
        <a:xfrm rot="5400000">
          <a:off x="-560660" y="564345"/>
          <a:ext cx="2705090" cy="15837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Armazenamento</a:t>
          </a:r>
          <a:endParaRPr lang="pt-PT" sz="1400" kern="1200" dirty="0"/>
        </a:p>
      </dsp:txBody>
      <dsp:txXfrm rot="5400000">
        <a:off x="-560660" y="564345"/>
        <a:ext cx="2705090" cy="1583769"/>
      </dsp:txXfrm>
    </dsp:sp>
    <dsp:sp modelId="{6A9AC9AF-187C-4B97-942D-1BEBC89B7B99}">
      <dsp:nvSpPr>
        <dsp:cNvPr id="0" name=""/>
        <dsp:cNvSpPr/>
      </dsp:nvSpPr>
      <dsp:spPr>
        <a:xfrm rot="5400000">
          <a:off x="1814993" y="-227539"/>
          <a:ext cx="1913205" cy="23756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400" kern="1200" dirty="0" smtClean="0"/>
            <a:t>Outra função da placa é enviar o sinal processado para o servidor</a:t>
          </a:r>
          <a:endParaRPr lang="pt-P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400" kern="1200" dirty="0" smtClean="0"/>
            <a:t>servidor  armazena toda a informação adquirida e todas as ações tomadas. </a:t>
          </a:r>
          <a:endParaRPr lang="pt-PT" sz="1400" kern="1200" dirty="0"/>
        </a:p>
      </dsp:txBody>
      <dsp:txXfrm rot="5400000">
        <a:off x="1814993" y="-227539"/>
        <a:ext cx="1913205" cy="2375653"/>
      </dsp:txXfrm>
    </dsp:sp>
    <dsp:sp modelId="{70B49CEC-4716-4BD1-9CEF-B2583C628C66}">
      <dsp:nvSpPr>
        <dsp:cNvPr id="0" name=""/>
        <dsp:cNvSpPr/>
      </dsp:nvSpPr>
      <dsp:spPr>
        <a:xfrm rot="5400000">
          <a:off x="-560660" y="2964453"/>
          <a:ext cx="2705090" cy="158376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Interface</a:t>
          </a:r>
          <a:endParaRPr lang="pt-PT" sz="1400" kern="1200" dirty="0"/>
        </a:p>
      </dsp:txBody>
      <dsp:txXfrm rot="5400000">
        <a:off x="-560660" y="2964453"/>
        <a:ext cx="2705090" cy="1583769"/>
      </dsp:txXfrm>
    </dsp:sp>
    <dsp:sp modelId="{B78C95CA-A651-4F81-B2A4-063A271C312A}">
      <dsp:nvSpPr>
        <dsp:cNvPr id="0" name=""/>
        <dsp:cNvSpPr/>
      </dsp:nvSpPr>
      <dsp:spPr>
        <a:xfrm rot="5400000">
          <a:off x="1814993" y="2172568"/>
          <a:ext cx="1913205" cy="23756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P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400" kern="1200" smtClean="0"/>
            <a:t>O servidor por sua vez comunica através do software com os utilizadores.</a:t>
          </a:r>
          <a:endParaRPr lang="pt-PT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PT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PT" sz="1400" kern="1200" dirty="0"/>
        </a:p>
      </dsp:txBody>
      <dsp:txXfrm rot="5400000">
        <a:off x="1814993" y="2172568"/>
        <a:ext cx="1913205" cy="2375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E0C66-3473-429D-A2A2-8B7221DE2E09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1756B-64A7-4A19-8159-6824F8AC98F8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872215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931500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10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360415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11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176799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12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8471823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13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614463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15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295534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16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8471823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17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8471823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18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8471823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19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285341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9921145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20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2853411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21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733437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22</a:t>
            </a:fld>
            <a:endParaRPr lang="pt-P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23</a:t>
            </a:fld>
            <a:endParaRPr lang="pt-P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24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1144768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25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1144768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26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1144768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27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0662039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28</a:t>
            </a:fld>
            <a:endParaRPr lang="pt-P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29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71880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30</a:t>
            </a:fld>
            <a:endParaRPr lang="pt-P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31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1080191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32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42538685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33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4458758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34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5365349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35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8920338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36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6856575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37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6856575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38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262443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4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84484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572051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6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9559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7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252410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8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3763150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1756B-64A7-4A19-8159-6824F8AC98F8}" type="slidenum">
              <a:rPr lang="pt-PT" smtClean="0"/>
              <a:pPr/>
              <a:t>9</a:t>
            </a:fld>
            <a:endParaRPr lang="pt-PT"/>
          </a:p>
        </p:txBody>
      </p:sp>
    </p:spTree>
    <p:extLst>
      <p:ext uri="{BB962C8B-B14F-4D97-AF65-F5344CB8AC3E}">
        <p14:creationId xmlns="" xmlns:p14="http://schemas.microsoft.com/office/powerpoint/2010/main" val="1086410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9684EF9-8368-408E-81C1-D76252CB1B77}" type="datetimeFigureOut">
              <a:rPr lang="pt-PT" smtClean="0"/>
              <a:pPr/>
              <a:t>26-06-2012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3470D53-6849-464D-A0A5-55D998263E6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SMART ROCKS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2935560"/>
          </a:xfrm>
        </p:spPr>
        <p:txBody>
          <a:bodyPr>
            <a:normAutofit/>
          </a:bodyPr>
          <a:lstStyle/>
          <a:p>
            <a:r>
              <a:rPr lang="pt-PT" dirty="0" smtClean="0"/>
              <a:t>Análise de Sistemas e Gestão de Projetos</a:t>
            </a:r>
          </a:p>
          <a:p>
            <a:r>
              <a:rPr lang="pt-PT" dirty="0" smtClean="0"/>
              <a:t>MIEEC 4º Ano</a:t>
            </a:r>
            <a:endParaRPr lang="pt-PT" dirty="0"/>
          </a:p>
          <a:p>
            <a:endParaRPr lang="pt-PT" dirty="0" smtClean="0"/>
          </a:p>
          <a:p>
            <a:r>
              <a:rPr lang="pt-PT" dirty="0" smtClean="0"/>
              <a:t>Equipa 4</a:t>
            </a:r>
          </a:p>
          <a:p>
            <a:endParaRPr lang="pt-PT" dirty="0" smtClean="0"/>
          </a:p>
          <a:p>
            <a:r>
              <a:rPr lang="pt-PT" dirty="0" smtClean="0"/>
              <a:t>26 Junho 2012</a:t>
            </a:r>
            <a:endParaRPr lang="pt-PT" dirty="0"/>
          </a:p>
        </p:txBody>
      </p:sp>
      <p:pic>
        <p:nvPicPr>
          <p:cNvPr id="4" name="Picture 3" descr="FEUP LOGO.jpg"/>
          <p:cNvPicPr>
            <a:picLocks noChangeAspect="1"/>
          </p:cNvPicPr>
          <p:nvPr/>
        </p:nvPicPr>
        <p:blipFill>
          <a:blip r:embed="rId3" cstate="email">
            <a:alphaModFix amt="5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4" y="692696"/>
            <a:ext cx="3259666" cy="986197"/>
          </a:xfrm>
          <a:prstGeom prst="rect">
            <a:avLst/>
          </a:prstGeom>
          <a:effectLst>
            <a:reflection stA="50000" endPos="75000" dist="12700" dir="5400000" sy="-100000" algn="bl" rotWithShape="0"/>
            <a:softEdge rad="63500"/>
          </a:effectLst>
        </p:spPr>
      </p:pic>
      <p:pic>
        <p:nvPicPr>
          <p:cNvPr id="5122" name="Picture 2" descr="C:\Users\acer\Pictures\electrical wallpapers\green-electricity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875" y="0"/>
            <a:ext cx="3468342" cy="22565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54000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Utilizadores;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Funcionais;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Monitorização;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Marketing;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Cliente;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Ambientais;</a:t>
            </a:r>
          </a:p>
          <a:p>
            <a:r>
              <a:rPr lang="pt-PT" b="1" dirty="0" smtClean="0">
                <a:solidFill>
                  <a:schemeClr val="tx1"/>
                </a:solidFill>
              </a:rPr>
              <a:t>Desempenho;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Interface;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Ciclo de Vida;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Legislativos.</a:t>
            </a:r>
            <a:endParaRPr lang="pt-PT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3968" y="314096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O sistema deve ser capaz de alertar os utilizadores quando algo de anormal ocorrer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90896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Utilizadores;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Funcionais;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Monitorização;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Marketing;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Cliente;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Ambientais;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Desempenho;</a:t>
            </a:r>
          </a:p>
          <a:p>
            <a:r>
              <a:rPr lang="pt-PT" b="1" dirty="0" smtClean="0">
                <a:solidFill>
                  <a:schemeClr val="tx1"/>
                </a:solidFill>
              </a:rPr>
              <a:t>Interface;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Ciclo de Vida;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Legislativos.</a:t>
            </a:r>
            <a:endParaRPr lang="pt-PT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3968" y="314096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O software deve apresentar a informação de forma clara e intuitiva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6656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Utilizadores;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Funcionais;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Monitorização;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Marketing;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Cliente;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Ambientais;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Desempenho;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Interface;</a:t>
            </a:r>
          </a:p>
          <a:p>
            <a:r>
              <a:rPr lang="pt-PT" b="1" dirty="0" smtClean="0">
                <a:solidFill>
                  <a:schemeClr val="tx1"/>
                </a:solidFill>
              </a:rPr>
              <a:t>Ciclo de Vida;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Legislativos.</a:t>
            </a:r>
            <a:endParaRPr lang="pt-PT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3968" y="314096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Em caso de avaria deve ser dado apoio técnico especializado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6656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Utilizadores;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Funcionais;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Monitorização;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Marketing;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Cliente;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Ambientais;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Desempenho;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Interface;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Ciclo de Vida;</a:t>
            </a:r>
          </a:p>
          <a:p>
            <a:r>
              <a:rPr lang="pt-PT" b="1" dirty="0" smtClean="0">
                <a:solidFill>
                  <a:schemeClr val="tx1"/>
                </a:solidFill>
              </a:rPr>
              <a:t>Legislativos.</a:t>
            </a:r>
            <a:endParaRPr lang="pt-PT" b="1" dirty="0">
              <a:solidFill>
                <a:schemeClr val="tx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3968" y="3140968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Limites máximos no consumo de energia nos grandes edifícios de serviços existentes de acordo com o DEC-LEI 79/2006 (segundo o RSECE)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6656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817160"/>
          </a:xfrm>
        </p:spPr>
        <p:txBody>
          <a:bodyPr/>
          <a:lstStyle/>
          <a:p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608" y="2492896"/>
            <a:ext cx="6777317" cy="3240360"/>
          </a:xfrm>
        </p:spPr>
        <p:txBody>
          <a:bodyPr/>
          <a:lstStyle/>
          <a:p>
            <a:pPr>
              <a:buNone/>
            </a:pPr>
            <a:r>
              <a:rPr lang="pt-PT" dirty="0" smtClean="0"/>
              <a:t>Agrupados em 3 vistas distintas:</a:t>
            </a:r>
          </a:p>
          <a:p>
            <a:endParaRPr lang="pt-PT" dirty="0" smtClean="0"/>
          </a:p>
          <a:p>
            <a:r>
              <a:rPr lang="pt-PT" dirty="0" smtClean="0"/>
              <a:t>Vista operacional</a:t>
            </a:r>
          </a:p>
          <a:p>
            <a:endParaRPr lang="pt-PT" dirty="0" smtClean="0"/>
          </a:p>
          <a:p>
            <a:r>
              <a:rPr lang="pt-PT" dirty="0" smtClean="0"/>
              <a:t>Vista funcional</a:t>
            </a:r>
          </a:p>
          <a:p>
            <a:endParaRPr lang="pt-PT" dirty="0" smtClean="0"/>
          </a:p>
          <a:p>
            <a:r>
              <a:rPr lang="pt-PT" dirty="0" smtClean="0"/>
              <a:t>Vista de design</a:t>
            </a:r>
          </a:p>
          <a:p>
            <a:pPr lvl="1"/>
            <a:endParaRPr lang="pt-PT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Arquitetura Funcional</a:t>
            </a:r>
            <a:endParaRPr lang="pt-PT" dirty="0"/>
          </a:p>
        </p:txBody>
      </p:sp>
      <p:pic>
        <p:nvPicPr>
          <p:cNvPr id="4" name="Marcador de Posição de Conteúdo 3" descr="Diagrama Representativo da Arquitetura Funcional.pn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64160" y="2420706"/>
            <a:ext cx="5134692" cy="331516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93883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Análise Funcional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5" cy="3508977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chemeClr val="tx1"/>
                </a:solidFill>
              </a:rPr>
              <a:t>Tratamento de Dados: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informação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optimização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regulação</a:t>
            </a:r>
          </a:p>
          <a:p>
            <a:endParaRPr lang="pt-PT" dirty="0">
              <a:solidFill>
                <a:schemeClr val="tx1"/>
              </a:solidFill>
            </a:endParaRPr>
          </a:p>
          <a:p>
            <a:r>
              <a:rPr lang="pt-PT" dirty="0" smtClean="0">
                <a:solidFill>
                  <a:schemeClr val="tx1"/>
                </a:solidFill>
              </a:rPr>
              <a:t>Medição: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medição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6656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Análise Funcional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5" cy="3508977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chemeClr val="tx1"/>
                </a:solidFill>
              </a:rPr>
              <a:t>Actuação: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controlo manual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controlo automático</a:t>
            </a:r>
          </a:p>
          <a:p>
            <a:pPr lvl="1"/>
            <a:endParaRPr lang="pt-PT" dirty="0" smtClean="0">
              <a:solidFill>
                <a:schemeClr val="tx1"/>
              </a:solidFill>
            </a:endParaRPr>
          </a:p>
          <a:p>
            <a:r>
              <a:rPr lang="pt-PT" dirty="0" smtClean="0">
                <a:solidFill>
                  <a:schemeClr val="tx1"/>
                </a:solidFill>
              </a:rPr>
              <a:t>Armazenamento de dados: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backup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eventos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interacção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p:pic>
        <p:nvPicPr>
          <p:cNvPr id="5" name="Imagem 4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5940152" y="2708920"/>
            <a:ext cx="2520280" cy="21602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96656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Análise Funcional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5" cy="3985668"/>
          </a:xfrm>
        </p:spPr>
        <p:txBody>
          <a:bodyPr>
            <a:normAutofit/>
          </a:bodyPr>
          <a:lstStyle/>
          <a:p>
            <a:r>
              <a:rPr lang="pt-PT" dirty="0" smtClean="0">
                <a:solidFill>
                  <a:schemeClr val="tx1"/>
                </a:solidFill>
              </a:rPr>
              <a:t>Interacção: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Controlo manual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Display informação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Alertas</a:t>
            </a:r>
          </a:p>
          <a:p>
            <a:pPr lvl="1"/>
            <a:endParaRPr lang="pt-PT" dirty="0" smtClean="0">
              <a:solidFill>
                <a:schemeClr val="tx1"/>
              </a:solidFill>
            </a:endParaRPr>
          </a:p>
          <a:p>
            <a:r>
              <a:rPr lang="pt-PT" dirty="0" smtClean="0">
                <a:solidFill>
                  <a:schemeClr val="tx1"/>
                </a:solidFill>
              </a:rPr>
              <a:t>Aquisição: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medição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interacção</a:t>
            </a:r>
          </a:p>
          <a:p>
            <a:pPr lvl="1"/>
            <a:r>
              <a:rPr lang="pt-PT" dirty="0" smtClean="0">
                <a:solidFill>
                  <a:schemeClr val="tx1"/>
                </a:solidFill>
              </a:rPr>
              <a:t>Função actuação</a:t>
            </a:r>
          </a:p>
          <a:p>
            <a:pPr lvl="1"/>
            <a:endParaRPr lang="pt-PT" dirty="0" smtClean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1"/>
          <p:cNvGraphicFramePr/>
          <p:nvPr/>
        </p:nvGraphicFramePr>
        <p:xfrm>
          <a:off x="4572000" y="2420888"/>
          <a:ext cx="396044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0966562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pt-PT" dirty="0" smtClean="0"/>
              <a:t>Solução Proposta</a:t>
            </a:r>
            <a:endParaRPr lang="pt-PT" dirty="0"/>
          </a:p>
        </p:txBody>
      </p:sp>
      <p:pic>
        <p:nvPicPr>
          <p:cNvPr id="4" name="Imagem 1"/>
          <p:cNvPicPr>
            <a:picLocks noGrp="1"/>
          </p:cNvPicPr>
          <p:nvPr>
            <p:ph sz="quarter" idx="13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899592" y="1916832"/>
            <a:ext cx="2880320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="" xmlns:p14="http://schemas.microsoft.com/office/powerpoint/2010/main" val="4231932104"/>
              </p:ext>
            </p:extLst>
          </p:nvPr>
        </p:nvGraphicFramePr>
        <p:xfrm>
          <a:off x="4645025" y="1340768"/>
          <a:ext cx="3959423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60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pt-PT" dirty="0" smtClean="0"/>
              <a:t>Objetivos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Eficiência energética toma nos dias de hoje um papel importantíssimo, devido ao aumento do custo da energia;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Imagem verde;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err="1" smtClean="0"/>
              <a:t>Smart</a:t>
            </a:r>
            <a:r>
              <a:rPr lang="pt-PT" dirty="0" smtClean="0"/>
              <a:t> Rocks insere-se no âmbito de redução de consumos energéticos ao nível de infraestruturas como edifícios de escritórios; 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Sistema inteligente, autónomo, apelativo e </a:t>
            </a:r>
            <a:r>
              <a:rPr lang="pt-PT" dirty="0" err="1" smtClean="0"/>
              <a:t>user-friendly</a:t>
            </a:r>
            <a:r>
              <a:rPr lang="pt-PT" dirty="0" smtClean="0"/>
              <a:t>.</a:t>
            </a:r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7071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pt-PT" dirty="0" smtClean="0"/>
              <a:t>Solução Proposta</a:t>
            </a:r>
            <a:endParaRPr lang="pt-PT" dirty="0"/>
          </a:p>
        </p:txBody>
      </p:sp>
      <p:pic>
        <p:nvPicPr>
          <p:cNvPr id="4" name="Imagem 1"/>
          <p:cNvPicPr>
            <a:picLocks noGrp="1"/>
          </p:cNvPicPr>
          <p:nvPr>
            <p:ph sz="quarter" idx="13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899592" y="1916832"/>
            <a:ext cx="295232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="" xmlns:p14="http://schemas.microsoft.com/office/powerpoint/2010/main" val="277415904"/>
              </p:ext>
            </p:extLst>
          </p:nvPr>
        </p:nvGraphicFramePr>
        <p:xfrm>
          <a:off x="4645025" y="1340768"/>
          <a:ext cx="3959423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561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pt-PT" dirty="0" smtClean="0"/>
              <a:t>Solução Proposta</a:t>
            </a:r>
            <a:endParaRPr lang="pt-PT" dirty="0"/>
          </a:p>
        </p:txBody>
      </p:sp>
      <p:pic>
        <p:nvPicPr>
          <p:cNvPr id="7" name="Imagem 2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556792"/>
            <a:ext cx="7704856" cy="47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752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pt-PT" dirty="0" smtClean="0"/>
              <a:t>Componentes da Solução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83568" y="1988840"/>
            <a:ext cx="7848872" cy="4392488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/>
              <a:t>Sensores</a:t>
            </a:r>
          </a:p>
          <a:p>
            <a:pPr lvl="1"/>
            <a:r>
              <a:rPr lang="pt-PT" dirty="0" smtClean="0"/>
              <a:t>Temperatura e humidade: DHT21</a:t>
            </a:r>
          </a:p>
          <a:p>
            <a:pPr lvl="1"/>
            <a:r>
              <a:rPr lang="pt-PT" dirty="0" smtClean="0"/>
              <a:t>Presença: HC-SR04</a:t>
            </a:r>
          </a:p>
          <a:p>
            <a:pPr lvl="1"/>
            <a:r>
              <a:rPr lang="pt-PT" dirty="0" smtClean="0"/>
              <a:t>Luminosidade: LED Diode 5mm(10 U)</a:t>
            </a:r>
          </a:p>
          <a:p>
            <a:pPr lvl="1"/>
            <a:r>
              <a:rPr lang="pt-PT" dirty="0" smtClean="0"/>
              <a:t>Movimento</a:t>
            </a:r>
          </a:p>
          <a:p>
            <a:pPr lvl="1"/>
            <a:endParaRPr lang="pt-PT" dirty="0" smtClean="0"/>
          </a:p>
          <a:p>
            <a:r>
              <a:rPr lang="pt-PT" smtClean="0"/>
              <a:t>Microcontrolador : ATMEGA8-16PU</a:t>
            </a:r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Módulo Wireless: XBee (Zigbee)</a:t>
            </a:r>
          </a:p>
          <a:p>
            <a:endParaRPr lang="pt-PT" dirty="0" smtClean="0"/>
          </a:p>
          <a:p>
            <a:r>
              <a:rPr lang="pt-PT" dirty="0" smtClean="0"/>
              <a:t>Cristal 16 MHZ</a:t>
            </a:r>
          </a:p>
          <a:p>
            <a:endParaRPr lang="pt-PT" dirty="0" smtClean="0"/>
          </a:p>
          <a:p>
            <a:r>
              <a:rPr lang="pt-PT" dirty="0" smtClean="0"/>
              <a:t>Fonte de alimentação: AC 220V - DC 5V 1000mA</a:t>
            </a:r>
          </a:p>
          <a:p>
            <a:endParaRPr lang="pt-PT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745152"/>
          </a:xfrm>
        </p:spPr>
        <p:txBody>
          <a:bodyPr>
            <a:normAutofit/>
          </a:bodyPr>
          <a:lstStyle/>
          <a:p>
            <a:r>
              <a:rPr lang="pt-PT" dirty="0" smtClean="0"/>
              <a:t>Componentes da Solução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683568" y="1988840"/>
            <a:ext cx="7848872" cy="4392488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/>
              <a:t>Placa controladora: STM32F4DISCOVERY</a:t>
            </a:r>
          </a:p>
          <a:p>
            <a:endParaRPr lang="pt-PT" dirty="0" smtClean="0"/>
          </a:p>
          <a:p>
            <a:pPr lvl="0"/>
            <a:r>
              <a:rPr lang="pt-PT" dirty="0" smtClean="0"/>
              <a:t>Electroválvula: </a:t>
            </a:r>
            <a:r>
              <a:rPr lang="en-US" dirty="0" smtClean="0"/>
              <a:t>Electric Actuated Ball Valve ½” Stainless Steel 230V AC</a:t>
            </a:r>
            <a:endParaRPr lang="pt-PT" dirty="0" smtClean="0"/>
          </a:p>
          <a:p>
            <a:endParaRPr lang="pt-PT" dirty="0" smtClean="0"/>
          </a:p>
          <a:p>
            <a:r>
              <a:rPr lang="pt-PT" dirty="0" smtClean="0"/>
              <a:t>Smart Meter: EKM-25IDS-N v.2</a:t>
            </a:r>
          </a:p>
          <a:p>
            <a:endParaRPr lang="pt-PT" dirty="0" smtClean="0"/>
          </a:p>
          <a:p>
            <a:r>
              <a:rPr lang="pt-PT" dirty="0" smtClean="0"/>
              <a:t>Válvula gás: </a:t>
            </a:r>
            <a:r>
              <a:rPr lang="en-US" dirty="0" smtClean="0"/>
              <a:t>SV9501M8129 </a:t>
            </a:r>
            <a:r>
              <a:rPr lang="en-US" dirty="0" err="1" smtClean="0"/>
              <a:t>SmartValve</a:t>
            </a:r>
            <a:r>
              <a:rPr lang="en-US" dirty="0" smtClean="0"/>
              <a:t> Gas Valve</a:t>
            </a:r>
          </a:p>
          <a:p>
            <a:endParaRPr lang="en-US" dirty="0" smtClean="0"/>
          </a:p>
          <a:p>
            <a:r>
              <a:rPr lang="en-US" dirty="0" err="1" smtClean="0"/>
              <a:t>Servidor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Processador</a:t>
            </a:r>
            <a:r>
              <a:rPr lang="en-US" dirty="0" smtClean="0"/>
              <a:t>: </a:t>
            </a:r>
            <a:r>
              <a:rPr lang="pt-PT" dirty="0" smtClean="0"/>
              <a:t>Intel</a:t>
            </a:r>
            <a:r>
              <a:rPr lang="pt-PT" baseline="30000" dirty="0" smtClean="0"/>
              <a:t>®</a:t>
            </a:r>
            <a:r>
              <a:rPr lang="pt-PT" dirty="0" smtClean="0"/>
              <a:t> Core i3 530 de núcleo duplo</a:t>
            </a:r>
          </a:p>
          <a:p>
            <a:endParaRPr lang="pt-PT" dirty="0" smtClean="0"/>
          </a:p>
          <a:p>
            <a:r>
              <a:rPr lang="pt-PT" dirty="0" smtClean="0"/>
              <a:t>Relé: Relé 12v 10a DC</a:t>
            </a:r>
          </a:p>
          <a:p>
            <a:endParaRPr lang="pt-PT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Solução  Proposta</a:t>
            </a:r>
            <a:endParaRPr lang="pt-PT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2988" y="2488713"/>
            <a:ext cx="3419475" cy="3142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499992" y="2313430"/>
            <a:ext cx="4032448" cy="377986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pt-PT" b="1" dirty="0"/>
              <a:t>Sala de trabalho </a:t>
            </a:r>
            <a:r>
              <a:rPr lang="pt-PT" b="1" dirty="0" smtClean="0"/>
              <a:t>1:</a:t>
            </a:r>
          </a:p>
          <a:p>
            <a:pPr lvl="0"/>
            <a:endParaRPr lang="pt-PT" b="1" dirty="0" smtClean="0"/>
          </a:p>
          <a:p>
            <a:pPr lvl="1"/>
            <a:r>
              <a:rPr lang="pt-PT" dirty="0"/>
              <a:t>Sensor de presença – 2</a:t>
            </a:r>
          </a:p>
          <a:p>
            <a:pPr lvl="1"/>
            <a:r>
              <a:rPr lang="pt-PT" dirty="0"/>
              <a:t>Sensor </a:t>
            </a:r>
            <a:r>
              <a:rPr lang="pt-PT" dirty="0" smtClean="0"/>
              <a:t>de temperatura e humidade </a:t>
            </a:r>
            <a:r>
              <a:rPr lang="pt-PT" dirty="0"/>
              <a:t>- 1</a:t>
            </a:r>
          </a:p>
          <a:p>
            <a:pPr lvl="1"/>
            <a:r>
              <a:rPr lang="pt-PT" dirty="0"/>
              <a:t>Sensor de luminosidade - 5</a:t>
            </a:r>
          </a:p>
          <a:p>
            <a:pPr lvl="1"/>
            <a:r>
              <a:rPr lang="pt-PT" dirty="0"/>
              <a:t>Relés – 3</a:t>
            </a:r>
          </a:p>
          <a:p>
            <a:pPr lvl="1"/>
            <a:r>
              <a:rPr lang="pt-PT" dirty="0"/>
              <a:t>Smart Meters</a:t>
            </a:r>
          </a:p>
          <a:p>
            <a:pPr lvl="1"/>
            <a:r>
              <a:rPr lang="pt-PT" dirty="0"/>
              <a:t>Servidor – 1</a:t>
            </a:r>
          </a:p>
          <a:p>
            <a:pPr lvl="1"/>
            <a:r>
              <a:rPr lang="pt-PT" dirty="0"/>
              <a:t>Placa controladora</a:t>
            </a:r>
          </a:p>
          <a:p>
            <a:pPr lvl="1"/>
            <a:r>
              <a:rPr lang="pt-PT" dirty="0"/>
              <a:t>Fonte de alimentação</a:t>
            </a:r>
          </a:p>
          <a:p>
            <a:pPr lvl="1"/>
            <a:r>
              <a:rPr lang="pt-PT" dirty="0"/>
              <a:t>Microcontrolador</a:t>
            </a:r>
          </a:p>
          <a:p>
            <a:pPr lvl="1"/>
            <a:r>
              <a:rPr lang="pt-PT" dirty="0"/>
              <a:t>Zigbee</a:t>
            </a:r>
          </a:p>
          <a:p>
            <a:pPr marL="365760" lvl="1" indent="0">
              <a:buNone/>
            </a:pPr>
            <a:endParaRPr lang="pt-PT" dirty="0"/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43808" y="2967335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5696" y="4581128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1872" y="458359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03682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Solução  Proposta</a:t>
            </a:r>
            <a:endParaRPr lang="pt-PT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2988" y="2488713"/>
            <a:ext cx="3419475" cy="3142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499992" y="2313431"/>
            <a:ext cx="4032448" cy="349300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pt-PT" b="1" dirty="0"/>
              <a:t>Sala de trabalho 2</a:t>
            </a:r>
            <a:r>
              <a:rPr lang="pt-PT" b="1" dirty="0" smtClean="0"/>
              <a:t>:</a:t>
            </a:r>
          </a:p>
          <a:p>
            <a:pPr lvl="0"/>
            <a:endParaRPr lang="pt-PT" b="1" dirty="0" smtClean="0"/>
          </a:p>
          <a:p>
            <a:pPr lvl="1"/>
            <a:r>
              <a:rPr lang="pt-PT" dirty="0"/>
              <a:t>Sensor de presença – 1</a:t>
            </a:r>
          </a:p>
          <a:p>
            <a:pPr lvl="1"/>
            <a:r>
              <a:rPr lang="pt-PT" dirty="0"/>
              <a:t>Sensor de temperatura e humidade - 1</a:t>
            </a:r>
          </a:p>
          <a:p>
            <a:pPr lvl="1"/>
            <a:r>
              <a:rPr lang="pt-PT" dirty="0"/>
              <a:t>Sensor de luminosidade - 2</a:t>
            </a:r>
          </a:p>
          <a:p>
            <a:pPr lvl="1"/>
            <a:r>
              <a:rPr lang="pt-PT" dirty="0"/>
              <a:t>Relés – 3</a:t>
            </a:r>
          </a:p>
          <a:p>
            <a:pPr lvl="1"/>
            <a:r>
              <a:rPr lang="pt-PT" dirty="0"/>
              <a:t>Smart Meters</a:t>
            </a:r>
          </a:p>
          <a:p>
            <a:pPr lvl="1"/>
            <a:r>
              <a:rPr lang="pt-PT" dirty="0"/>
              <a:t>Fonte de alimentação</a:t>
            </a:r>
          </a:p>
          <a:p>
            <a:pPr lvl="1"/>
            <a:r>
              <a:rPr lang="pt-PT" dirty="0"/>
              <a:t>Microcontrolador</a:t>
            </a:r>
          </a:p>
          <a:p>
            <a:pPr lvl="1"/>
            <a:r>
              <a:rPr lang="pt-PT" dirty="0"/>
              <a:t>Zigbee</a:t>
            </a:r>
          </a:p>
          <a:p>
            <a:pPr marL="365760" lvl="1" indent="0">
              <a:buNone/>
            </a:pPr>
            <a:endParaRPr lang="pt-PT" dirty="0"/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68960"/>
            <a:ext cx="130492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365104"/>
            <a:ext cx="129857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137" y="4407245"/>
            <a:ext cx="130492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21135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Solução  Proposta</a:t>
            </a:r>
            <a:endParaRPr lang="pt-PT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2988" y="2488713"/>
            <a:ext cx="3419475" cy="3142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645152" y="2312256"/>
            <a:ext cx="3815280" cy="349300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pt-PT" sz="2700" b="1" dirty="0"/>
              <a:t>Casa de </a:t>
            </a:r>
            <a:r>
              <a:rPr lang="pt-PT" sz="2700" b="1" dirty="0" smtClean="0"/>
              <a:t>banho:</a:t>
            </a:r>
          </a:p>
          <a:p>
            <a:pPr lvl="0"/>
            <a:endParaRPr lang="pt-PT" sz="2700" dirty="0"/>
          </a:p>
          <a:p>
            <a:pPr lvl="1"/>
            <a:r>
              <a:rPr lang="pt-PT" sz="2400" dirty="0"/>
              <a:t>Smart Meters</a:t>
            </a:r>
          </a:p>
          <a:p>
            <a:pPr lvl="1"/>
            <a:r>
              <a:rPr lang="pt-PT" sz="2400" dirty="0"/>
              <a:t>Sensor luminosidade - 1</a:t>
            </a:r>
          </a:p>
          <a:p>
            <a:pPr lvl="1"/>
            <a:r>
              <a:rPr lang="pt-PT" sz="2400" dirty="0"/>
              <a:t>Sensor de temperatura e humidade- 1</a:t>
            </a:r>
          </a:p>
          <a:p>
            <a:pPr lvl="1"/>
            <a:r>
              <a:rPr lang="pt-PT" sz="2400" dirty="0"/>
              <a:t>Sensor de movimento - 1</a:t>
            </a:r>
          </a:p>
          <a:p>
            <a:pPr lvl="1"/>
            <a:r>
              <a:rPr lang="pt-PT" sz="2400" dirty="0"/>
              <a:t>Electroválvula – 2</a:t>
            </a:r>
          </a:p>
          <a:p>
            <a:pPr lvl="1"/>
            <a:r>
              <a:rPr lang="pt-PT" sz="2400" dirty="0"/>
              <a:t>Fonte de alimentação</a:t>
            </a:r>
          </a:p>
          <a:p>
            <a:pPr lvl="1"/>
            <a:r>
              <a:rPr lang="pt-PT" sz="2400" dirty="0"/>
              <a:t>Microcontrolador</a:t>
            </a:r>
          </a:p>
          <a:p>
            <a:pPr lvl="1"/>
            <a:r>
              <a:rPr lang="pt-PT" sz="2400" dirty="0"/>
              <a:t>Zigbee</a:t>
            </a:r>
          </a:p>
          <a:p>
            <a:pPr marL="365760" lvl="1" indent="0">
              <a:buNone/>
            </a:pPr>
            <a:endParaRPr lang="pt-PT" dirty="0"/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409" y="2972420"/>
            <a:ext cx="130492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09120"/>
            <a:ext cx="129857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872" y="4509120"/>
            <a:ext cx="1304925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76374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56902" cy="45712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Análise Económica</a:t>
            </a:r>
            <a:endParaRPr lang="pt-PT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85532655"/>
              </p:ext>
            </p:extLst>
          </p:nvPr>
        </p:nvGraphicFramePr>
        <p:xfrm>
          <a:off x="1115616" y="1556793"/>
          <a:ext cx="7056785" cy="3651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8298"/>
                <a:gridCol w="1372649"/>
                <a:gridCol w="1492501"/>
                <a:gridCol w="1693337"/>
              </a:tblGrid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Produto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Quantidade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Custo/unidade (€)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Custo total (€)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Sensor de presença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2,34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4,68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3360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Sensor temperatura e humidade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4,75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14,25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Sensor de luminosidade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8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2,77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22,16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Sensor de movimento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2,06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2,06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 err="1">
                          <a:effectLst/>
                        </a:rPr>
                        <a:t>Smart</a:t>
                      </a:r>
                      <a:r>
                        <a:rPr lang="pt-PT" sz="1000" dirty="0">
                          <a:effectLst/>
                        </a:rPr>
                        <a:t> Meter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110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330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Servidor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480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480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Placa controladora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24,37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24,37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Microcontrolador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1,19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3,57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Fonte de alimentação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1,92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5,76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ZigBee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3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27,66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82,98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Eletro válvula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123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246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68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Relés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9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2,48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 smtClean="0">
                          <a:effectLst/>
                        </a:rPr>
                        <a:t>22,32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  <a:tr h="1008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Outros componentes: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PT" sz="1000">
                          <a:effectLst/>
                        </a:rPr>
                        <a:t>Resistências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PT" sz="1000">
                          <a:effectLst/>
                        </a:rPr>
                        <a:t>Condensadores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PT" sz="1000">
                          <a:effectLst/>
                        </a:rPr>
                        <a:t>Transistores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PT" sz="1000">
                          <a:effectLst/>
                        </a:rPr>
                        <a:t>Cristais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pt-PT" sz="1000">
                          <a:effectLst/>
                        </a:rPr>
                        <a:t>Cabos 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-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</a:rPr>
                        <a:t>-</a:t>
                      </a:r>
                      <a:endParaRPr lang="pt-P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</a:rPr>
                        <a:t>65</a:t>
                      </a:r>
                      <a:endParaRPr lang="pt-P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402" marR="62402" marT="0" marB="0" anchor="ctr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Rectângulo 5"/>
              <p:cNvSpPr/>
              <p:nvPr/>
            </p:nvSpPr>
            <p:spPr>
              <a:xfrm>
                <a:off x="683568" y="5373216"/>
                <a:ext cx="7920880" cy="4269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sz="1100" i="1" smtClean="0"/>
                        <m:t>𝐶𝑢𝑠𝑡𝑜</m:t>
                      </m:r>
                      <m:r>
                        <a:rPr lang="pt-PT" sz="1100" i="1" smtClean="0"/>
                        <m:t> </m:t>
                      </m:r>
                      <m:r>
                        <a:rPr lang="pt-PT" sz="1100" i="1" smtClean="0"/>
                        <m:t>𝑡𝑜𝑡𝑎</m:t>
                      </m:r>
                      <m:r>
                        <a:rPr lang="pt-PT" sz="1100" b="0" i="1" smtClean="0">
                          <a:latin typeface="Cambria Math"/>
                        </a:rPr>
                        <m:t>𝑙</m:t>
                      </m:r>
                      <m:r>
                        <a:rPr lang="pt-PT" sz="1100" b="0" i="1" smtClean="0">
                          <a:latin typeface="Cambria Math"/>
                        </a:rPr>
                        <m:t>(</m:t>
                      </m:r>
                      <m:r>
                        <a:rPr lang="pt-PT" sz="1100" b="0" i="1" smtClean="0">
                          <a:latin typeface="Cambria Math"/>
                        </a:rPr>
                        <m:t>𝑒𝑞𝑢𝑖𝑝𝑎𝑚𝑒𝑛𝑡𝑜𝑠</m:t>
                      </m:r>
                      <m:r>
                        <a:rPr lang="pt-PT" sz="1100" b="0" i="1" smtClean="0">
                          <a:latin typeface="Cambria Math"/>
                        </a:rPr>
                        <m:t>)</m:t>
                      </m:r>
                      <m:r>
                        <a:rPr lang="pt-PT" sz="1100" i="1"/>
                        <m:t>= </m:t>
                      </m:r>
                      <m:r>
                        <a:rPr lang="pt-PT" sz="1100"/>
                        <m:t>4.68+14.25+22.16+2.06+330+480+24.37+3.57+5.76+22.98+246+22.32+65=1303.15 €</m:t>
                      </m:r>
                    </m:oMath>
                  </m:oMathPara>
                </a14:m>
                <a:endParaRPr lang="pt-PT" sz="1100" dirty="0"/>
              </a:p>
            </p:txBody>
          </p:sp>
        </mc:Choice>
        <mc:Fallback>
          <p:sp>
            <p:nvSpPr>
              <p:cNvPr id="6" name="Rectâ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373216"/>
                <a:ext cx="7920880" cy="42697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998685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Marcador de Posição de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1700808"/>
                <a:ext cx="6777317" cy="446449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pt-PT" dirty="0"/>
                  <a:t>Custo</a:t>
                </a:r>
                <a:r>
                  <a:rPr lang="pt-PT" dirty="0" smtClean="0"/>
                  <a:t> Global</a:t>
                </a:r>
              </a:p>
              <a:p>
                <a:pPr lvl="1"/>
                <a:r>
                  <a:rPr lang="pt-PT" dirty="0" smtClean="0"/>
                  <a:t>Custo Equipamentos</a:t>
                </a:r>
              </a:p>
              <a:p>
                <a:pPr lvl="1"/>
                <a:r>
                  <a:rPr lang="pt-PT" dirty="0" smtClean="0"/>
                  <a:t>Instalação</a:t>
                </a:r>
              </a:p>
              <a:p>
                <a:pPr lvl="1"/>
                <a:r>
                  <a:rPr lang="pt-PT" dirty="0" smtClean="0"/>
                  <a:t>Formação utilizadores</a:t>
                </a:r>
              </a:p>
              <a:p>
                <a:pPr lvl="1"/>
                <a:r>
                  <a:rPr lang="pt-PT" dirty="0" smtClean="0"/>
                  <a:t>Margem de lucro (50%)</a:t>
                </a:r>
              </a:p>
              <a:p>
                <a:endParaRPr lang="pt-PT" dirty="0" smtClean="0"/>
              </a:p>
              <a:p>
                <a:r>
                  <a:rPr lang="pt-PT" dirty="0" smtClean="0"/>
                  <a:t>O valor atribuído aos custos de instalação e formação de utilizadores é de 1200€.</a:t>
                </a:r>
              </a:p>
              <a:p>
                <a:endParaRPr lang="pt-PT" dirty="0" smtClean="0"/>
              </a:p>
              <a:p>
                <a14:m>
                  <m:oMath xmlns:m="http://schemas.openxmlformats.org/officeDocument/2006/math">
                    <m:r>
                      <a:rPr lang="pt-PT" i="1"/>
                      <m:t>𝐶𝑢𝑠𝑡𝑜</m:t>
                    </m:r>
                    <m:r>
                      <a:rPr lang="pt-PT" i="1"/>
                      <m:t> </m:t>
                    </m:r>
                    <m:r>
                      <a:rPr lang="pt-PT" i="1"/>
                      <m:t>𝑓𝑖𝑛𝑎𝑙</m:t>
                    </m:r>
                    <m:r>
                      <a:rPr lang="pt-PT" i="1"/>
                      <m:t> </m:t>
                    </m:r>
                    <m:r>
                      <a:rPr lang="pt-PT" i="1"/>
                      <m:t>𝑎𝑜</m:t>
                    </m:r>
                    <m:r>
                      <a:rPr lang="pt-PT" i="1"/>
                      <m:t> </m:t>
                    </m:r>
                    <m:r>
                      <a:rPr lang="pt-PT" i="1"/>
                      <m:t>𝑐𝑙𝑖𝑒𝑛𝑡𝑒</m:t>
                    </m:r>
                    <m:r>
                      <a:rPr lang="pt-PT" i="1"/>
                      <m:t> =</m:t>
                    </m:r>
                    <m:d>
                      <m:dPr>
                        <m:ctrlPr>
                          <a:rPr lang="pt-PT" i="1"/>
                        </m:ctrlPr>
                      </m:dPr>
                      <m:e>
                        <m:r>
                          <a:rPr lang="pt-PT" i="1"/>
                          <m:t>1200+1303</m:t>
                        </m:r>
                        <m:r>
                          <a:rPr lang="pt-PT" b="0" i="1" smtClean="0">
                            <a:latin typeface="Cambria Math"/>
                          </a:rPr>
                          <m:t>,</m:t>
                        </m:r>
                        <m:r>
                          <a:rPr lang="pt-PT" i="1"/>
                          <m:t>15</m:t>
                        </m:r>
                      </m:e>
                    </m:d>
                    <m:r>
                      <a:rPr lang="pt-PT" i="1"/>
                      <m:t>×1.5=3754</m:t>
                    </m:r>
                    <m:r>
                      <a:rPr lang="pt-PT" b="0" i="1" smtClean="0">
                        <a:latin typeface="Cambria Math"/>
                      </a:rPr>
                      <m:t>,</m:t>
                    </m:r>
                    <m:r>
                      <a:rPr lang="pt-PT" i="1"/>
                      <m:t>73 €</m:t>
                    </m:r>
                  </m:oMath>
                </a14:m>
                <a:endParaRPr lang="pt-PT" dirty="0"/>
              </a:p>
            </p:txBody>
          </p:sp>
        </mc:Choice>
        <mc:Fallback>
          <p:sp>
            <p:nvSpPr>
              <p:cNvPr id="3" name="Marcador de Posição de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1700808"/>
                <a:ext cx="6777317" cy="4464496"/>
              </a:xfrm>
              <a:blipFill rotWithShape="1">
                <a:blip r:embed="rId3" cstate="print"/>
                <a:stretch>
                  <a:fillRect t="-1913" r="-2338"/>
                </a:stretch>
              </a:blipFill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56902" cy="45712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Análise Económica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242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27216883"/>
              </p:ext>
            </p:extLst>
          </p:nvPr>
        </p:nvGraphicFramePr>
        <p:xfrm>
          <a:off x="1115616" y="1412776"/>
          <a:ext cx="6753225" cy="2120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113"/>
                <a:gridCol w="788113"/>
                <a:gridCol w="713987"/>
                <a:gridCol w="840892"/>
                <a:gridCol w="840892"/>
                <a:gridCol w="751940"/>
                <a:gridCol w="677220"/>
                <a:gridCol w="676034"/>
                <a:gridCol w="676034"/>
              </a:tblGrid>
              <a:tr h="190500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Consumo Anual Gás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Termo Tarifario Fixo (€/ano)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Energia (€/KWh)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Termo Tarifário fixo (€/ano)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Consumo (m3/ano)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Consumo (kWh/ano)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Total a Pagar (€/ano)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Poupança (€)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Actualmente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21,6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0,0653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21,54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200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2360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197,24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 smtClean="0">
                          <a:effectLst/>
                        </a:rPr>
                        <a:t>0,00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Proposta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Redução 10%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21,6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0,0653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21,54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180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2124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181,83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15,41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Redução 15%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21,6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0,0653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21,54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170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2006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174,13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23,12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56902" cy="45712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Análise Económica</a:t>
            </a:r>
            <a:endParaRPr lang="pt-PT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47722334"/>
                  </p:ext>
                </p:extLst>
              </p:nvPr>
            </p:nvGraphicFramePr>
            <p:xfrm>
              <a:off x="1691680" y="3573016"/>
              <a:ext cx="5857875" cy="113836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52229"/>
                    <a:gridCol w="1361253"/>
                    <a:gridCol w="1361253"/>
                    <a:gridCol w="824642"/>
                    <a:gridCol w="824642"/>
                    <a:gridCol w="733856"/>
                  </a:tblGrid>
                  <a:tr h="190500"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 dirty="0">
                              <a:effectLst/>
                            </a:rPr>
                            <a:t>Consumo </a:t>
                          </a:r>
                          <a:r>
                            <a:rPr lang="pt-PT" sz="1100" dirty="0" smtClean="0">
                              <a:effectLst/>
                            </a:rPr>
                            <a:t>Anual Água</a:t>
                          </a:r>
                          <a:endParaRPr lang="pt-PT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Tarifas em vigor (€/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pt-PT" sz="1100">
                                      <a:effectLst/>
                                    </a:rPr>
                                  </m:ctrlPr>
                                </m:sSupPr>
                                <m:e>
                                  <m:r>
                                    <a:rPr lang="pt-PT" sz="1100">
                                      <a:effectLst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pt-PT" sz="1100">
                                      <a:effectLst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r>
                            <a:rPr lang="pt-PT" sz="1100">
                              <a:effectLst/>
                            </a:rPr>
                            <a:t>)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Consumo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pt-PT" sz="1100">
                                      <a:effectLst/>
                                    </a:rPr>
                                  </m:ctrlPr>
                                </m:sSupPr>
                                <m:e>
                                  <m:r>
                                    <a:rPr lang="pt-PT" sz="1100">
                                      <a:effectLst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pt-PT" sz="1100">
                                      <a:effectLst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Total a Pagar €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Poupança (€)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Actualmente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2,5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504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1260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19050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Proposta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Redução 10%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2,5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453,6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1134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126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19050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Redução 15%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2,5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428,4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1071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 dirty="0">
                              <a:effectLst/>
                            </a:rPr>
                            <a:t>189</a:t>
                          </a:r>
                          <a:endParaRPr lang="pt-PT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Tabel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="" xmlns:p14="http://schemas.microsoft.com/office/powerpoint/2010/main" val="3847722334"/>
                  </p:ext>
                </p:extLst>
              </p:nvPr>
            </p:nvGraphicFramePr>
            <p:xfrm>
              <a:off x="1691680" y="3573016"/>
              <a:ext cx="5857875" cy="115671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52229"/>
                    <a:gridCol w="1361253"/>
                    <a:gridCol w="1361253"/>
                    <a:gridCol w="824642"/>
                    <a:gridCol w="824642"/>
                    <a:gridCol w="733856"/>
                  </a:tblGrid>
                  <a:tr h="190500">
                    <a:tc gridSpan="6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 dirty="0">
                              <a:effectLst/>
                            </a:rPr>
                            <a:t>Consumo </a:t>
                          </a:r>
                          <a:r>
                            <a:rPr lang="pt-PT" sz="1100" dirty="0" smtClean="0">
                              <a:effectLst/>
                            </a:rPr>
                            <a:t>Anual Água</a:t>
                          </a:r>
                          <a:endParaRPr lang="pt-PT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</a:tr>
                  <a:tr h="3763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44450" marR="44450" marT="0" marB="0" anchor="ctr">
                        <a:blipFill rotWithShape="1">
                          <a:blip r:embed="rId3"/>
                          <a:stretch>
                            <a:fillRect l="-155605" t="-59677" r="-175785" b="-17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44450" marR="44450" marT="0" marB="0" anchor="ctr">
                        <a:blipFill rotWithShape="1">
                          <a:blip r:embed="rId3"/>
                          <a:stretch>
                            <a:fillRect l="-419118" t="-59677" r="-188235" b="-17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Total a Pagar €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b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Poupança (€)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1905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 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Actualmente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2,5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504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1260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0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190500">
                    <a:tc rowSpan="2"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Proposta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Redução 10%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2,5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453,6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1134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126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</a:tr>
                  <a:tr h="190500">
                    <a:tc vMerge="1"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Redução 15%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2,5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428,4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>
                              <a:effectLst/>
                            </a:rPr>
                            <a:t>1071</a:t>
                          </a:r>
                          <a:endParaRPr lang="pt-PT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PT" sz="1100" dirty="0">
                              <a:effectLst/>
                            </a:rPr>
                            <a:t>189</a:t>
                          </a:r>
                          <a:endParaRPr lang="pt-PT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44450" marR="44450" marT="0" marB="0"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28544834"/>
              </p:ext>
            </p:extLst>
          </p:nvPr>
        </p:nvGraphicFramePr>
        <p:xfrm>
          <a:off x="1043608" y="4797152"/>
          <a:ext cx="6777037" cy="154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983"/>
                <a:gridCol w="1074162"/>
                <a:gridCol w="1074162"/>
                <a:gridCol w="1057992"/>
                <a:gridCol w="1064344"/>
                <a:gridCol w="1064344"/>
                <a:gridCol w="697050"/>
              </a:tblGrid>
              <a:tr h="19162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Consumo Anual </a:t>
                      </a:r>
                      <a:r>
                        <a:rPr lang="pt-PT" sz="1100" dirty="0" smtClean="0">
                          <a:effectLst/>
                        </a:rPr>
                        <a:t>Eletricidade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574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Preço de Potência Instalada (€/ano)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Tarifa Energia </a:t>
                      </a:r>
                      <a:r>
                        <a:rPr lang="pt-PT" sz="1100" dirty="0" err="1">
                          <a:effectLst/>
                        </a:rPr>
                        <a:t>Ativa</a:t>
                      </a:r>
                      <a:r>
                        <a:rPr lang="pt-PT" sz="1100" dirty="0">
                          <a:effectLst/>
                        </a:rPr>
                        <a:t> (€/</a:t>
                      </a:r>
                      <a:r>
                        <a:rPr lang="pt-PT" sz="1100" dirty="0" err="1">
                          <a:effectLst/>
                        </a:rPr>
                        <a:t>kWh</a:t>
                      </a:r>
                      <a:r>
                        <a:rPr lang="pt-PT" sz="1100" dirty="0">
                          <a:effectLst/>
                        </a:rPr>
                        <a:t>)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Consumo (kWh/ano)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Total a Pagar (€/ano)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Poupança (€)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</a:tr>
              <a:tr h="191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 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Actualmente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178,2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0,1393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9102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1446,11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0,00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b"/>
                </a:tc>
              </a:tr>
              <a:tr h="19162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Proposta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Redução 10%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178,2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0,1393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8191,8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1319,32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126,79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b"/>
                </a:tc>
              </a:tr>
              <a:tr h="19162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Redução 15%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178,2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0,1393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7736,7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1255,92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190,19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183" marR="44183" marT="0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935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405960"/>
          </a:xfrm>
        </p:spPr>
        <p:txBody>
          <a:bodyPr>
            <a:normAutofit/>
          </a:bodyPr>
          <a:lstStyle/>
          <a:p>
            <a:pPr algn="ctr"/>
            <a:r>
              <a:rPr lang="pt-PT" dirty="0" err="1" smtClean="0"/>
              <a:t>System</a:t>
            </a:r>
            <a:r>
              <a:rPr lang="pt-PT" dirty="0" smtClean="0"/>
              <a:t> </a:t>
            </a:r>
            <a:r>
              <a:rPr lang="pt-PT" dirty="0" err="1" smtClean="0"/>
              <a:t>Breakdown</a:t>
            </a:r>
            <a:r>
              <a:rPr lang="pt-PT" dirty="0" smtClean="0"/>
              <a:t> </a:t>
            </a:r>
            <a:r>
              <a:rPr lang="pt-PT" dirty="0" err="1" smtClean="0"/>
              <a:t>Structure</a:t>
            </a:r>
            <a:endParaRPr lang="pt-PT" dirty="0"/>
          </a:p>
        </p:txBody>
      </p:sp>
      <p:pic>
        <p:nvPicPr>
          <p:cNvPr id="4" name="Marcador de Posição de Conteúdo 3" descr="SBS_NEW_UUA.pn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2348880"/>
            <a:ext cx="7848872" cy="352839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57027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74679185"/>
              </p:ext>
            </p:extLst>
          </p:nvPr>
        </p:nvGraphicFramePr>
        <p:xfrm>
          <a:off x="611560" y="1772816"/>
          <a:ext cx="7848871" cy="1728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1267"/>
                <a:gridCol w="1121267"/>
                <a:gridCol w="1121267"/>
                <a:gridCol w="1121267"/>
                <a:gridCol w="1223200"/>
                <a:gridCol w="1019336"/>
                <a:gridCol w="1121267"/>
              </a:tblGrid>
              <a:tr h="19971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Consumo Anual Global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8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Gás (€)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Água (€)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Electricidade (€)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Total (€)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Poupança (€)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 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Actualmente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197,24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1260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1446,11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2903,35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0,00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821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Proposta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Redução 10%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181,83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1134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1319,32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2635,15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268,20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8212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Redução 15%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174,13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1071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1255,92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2501,05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402,30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56902" cy="45712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Análise Económica</a:t>
            </a:r>
            <a:endParaRPr lang="pt-PT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248649"/>
              </p:ext>
            </p:extLst>
          </p:nvPr>
        </p:nvGraphicFramePr>
        <p:xfrm>
          <a:off x="1187624" y="4653136"/>
          <a:ext cx="6777036" cy="771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259"/>
                <a:gridCol w="1694259"/>
                <a:gridCol w="1694259"/>
                <a:gridCol w="1694259"/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P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Anos de retorno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Investimento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Redução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10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15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        3.754,73 € 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10%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                        2.682,00 € 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                      4.023,00 € 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9050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>
                          <a:effectLst/>
                        </a:rPr>
                        <a:t>15%</a:t>
                      </a:r>
                      <a:endParaRPr lang="pt-P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                        4.023,00 € 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                      6.034,50 € </a:t>
                      </a:r>
                      <a:endParaRPr lang="pt-P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10" name="Rectângulo 9"/>
          <p:cNvSpPr/>
          <p:nvPr/>
        </p:nvSpPr>
        <p:spPr>
          <a:xfrm>
            <a:off x="1331640" y="4117722"/>
            <a:ext cx="2927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smtClean="0"/>
              <a:t>Retorno do Investimento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586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/>
              <a:t>Organização e Gestão da Equipa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Gestão da Equipa regida pelo Manual de Qualidade:</a:t>
            </a:r>
          </a:p>
          <a:p>
            <a:pPr marL="68580" indent="0">
              <a:buNone/>
            </a:pPr>
            <a:endParaRPr lang="pt-PT" dirty="0" smtClean="0"/>
          </a:p>
          <a:p>
            <a:pPr lvl="1"/>
            <a:r>
              <a:rPr lang="pt-PT" dirty="0" smtClean="0"/>
              <a:t>Cargos atribuídos;</a:t>
            </a:r>
          </a:p>
          <a:p>
            <a:pPr lvl="1"/>
            <a:r>
              <a:rPr lang="pt-PT" dirty="0" smtClean="0"/>
              <a:t>Regras de avaliação interna;</a:t>
            </a:r>
          </a:p>
          <a:p>
            <a:pPr lvl="1"/>
            <a:r>
              <a:rPr lang="pt-PT" dirty="0" smtClean="0"/>
              <a:t>Gestão de conflitos</a:t>
            </a:r>
          </a:p>
          <a:p>
            <a:pPr lvl="1"/>
            <a:r>
              <a:rPr lang="pt-PT" dirty="0" smtClean="0"/>
              <a:t>Gestão da comunicação e interação dentro da equipa;</a:t>
            </a:r>
          </a:p>
          <a:p>
            <a:pPr lvl="1"/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67267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Organização e Gestão da Equipa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464496"/>
          </a:xfrm>
        </p:spPr>
        <p:txBody>
          <a:bodyPr>
            <a:normAutofit fontScale="77500" lnSpcReduction="20000"/>
          </a:bodyPr>
          <a:lstStyle/>
          <a:p>
            <a:r>
              <a:rPr lang="pt-PT" dirty="0" smtClean="0"/>
              <a:t>Organização interna da equipa:</a:t>
            </a:r>
          </a:p>
          <a:p>
            <a:pPr marL="68580" indent="0">
              <a:buNone/>
            </a:pPr>
            <a:endParaRPr lang="pt-PT" dirty="0" smtClean="0"/>
          </a:p>
          <a:p>
            <a:pPr lvl="1">
              <a:buFont typeface="Wingdings" pitchFamily="2" charset="2"/>
              <a:buChar char="Ø"/>
            </a:pPr>
            <a:r>
              <a:rPr lang="pt-PT" dirty="0">
                <a:latin typeface="Arial" pitchFamily="34" charset="0"/>
                <a:cs typeface="Arial" pitchFamily="34" charset="0"/>
              </a:rPr>
              <a:t>Gestor de equipa – Ricardo Rodrigues</a:t>
            </a:r>
          </a:p>
          <a:p>
            <a:pPr lvl="1">
              <a:buFont typeface="Wingdings" pitchFamily="2" charset="2"/>
              <a:buChar char="Ø"/>
            </a:pPr>
            <a:endParaRPr lang="pt-PT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pt-PT" dirty="0">
                <a:latin typeface="Arial" pitchFamily="34" charset="0"/>
                <a:cs typeface="Arial" pitchFamily="34" charset="0"/>
              </a:rPr>
              <a:t>Gestor adjunto – Luís Afonso</a:t>
            </a:r>
          </a:p>
          <a:p>
            <a:pPr lvl="1">
              <a:buFont typeface="Wingdings" pitchFamily="2" charset="2"/>
              <a:buChar char="Ø"/>
            </a:pPr>
            <a:endParaRPr lang="pt-PT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pt-PT" dirty="0">
                <a:latin typeface="Arial" pitchFamily="34" charset="0"/>
                <a:cs typeface="Arial" pitchFamily="34" charset="0"/>
              </a:rPr>
              <a:t>Gestor do site – Emanuel Fonseca</a:t>
            </a:r>
          </a:p>
          <a:p>
            <a:pPr lvl="1">
              <a:buFont typeface="Wingdings" pitchFamily="2" charset="2"/>
              <a:buChar char="Ø"/>
            </a:pPr>
            <a:endParaRPr lang="pt-PT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pt-PT" dirty="0">
                <a:latin typeface="Arial" pitchFamily="34" charset="0"/>
                <a:cs typeface="Arial" pitchFamily="34" charset="0"/>
              </a:rPr>
              <a:t>Gestor da documentação – Ricardo Ferreira e José Queirós</a:t>
            </a:r>
          </a:p>
          <a:p>
            <a:pPr lvl="1">
              <a:buFont typeface="Wingdings" pitchFamily="2" charset="2"/>
              <a:buChar char="Ø"/>
            </a:pPr>
            <a:endParaRPr lang="pt-PT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pt-PT" dirty="0">
                <a:latin typeface="Arial" pitchFamily="34" charset="0"/>
                <a:cs typeface="Arial" pitchFamily="34" charset="0"/>
              </a:rPr>
              <a:t>Auditor Interno – André Loureiro e Ricardo Calçarão</a:t>
            </a:r>
          </a:p>
          <a:p>
            <a:pPr lvl="1">
              <a:buFont typeface="Wingdings" pitchFamily="2" charset="2"/>
              <a:buChar char="Ø"/>
            </a:pPr>
            <a:endParaRPr lang="pt-PT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pt-PT" dirty="0">
                <a:latin typeface="Arial" pitchFamily="34" charset="0"/>
                <a:cs typeface="Arial" pitchFamily="34" charset="0"/>
              </a:rPr>
              <a:t>Moderador – João Moura</a:t>
            </a:r>
          </a:p>
          <a:p>
            <a:pPr lvl="1">
              <a:buFont typeface="Wingdings" pitchFamily="2" charset="2"/>
              <a:buChar char="Ø"/>
            </a:pPr>
            <a:endParaRPr lang="pt-PT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pt-PT" dirty="0">
                <a:latin typeface="Arial" pitchFamily="34" charset="0"/>
                <a:cs typeface="Arial" pitchFamily="34" charset="0"/>
              </a:rPr>
              <a:t>Relatórios Semanais – Carlos Queirós e David Carvalho</a:t>
            </a:r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72623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Planeamento e Controlo do Projeto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Para planeamento e controlo usaram-se os seguintes documentos:</a:t>
            </a:r>
          </a:p>
          <a:p>
            <a:pPr marL="68580" indent="0">
              <a:buNone/>
            </a:pPr>
            <a:endParaRPr lang="pt-PT" dirty="0" smtClean="0"/>
          </a:p>
          <a:p>
            <a:pPr lvl="1"/>
            <a:r>
              <a:rPr lang="pt-PT" i="1" dirty="0" smtClean="0"/>
              <a:t>To do </a:t>
            </a:r>
            <a:r>
              <a:rPr lang="pt-PT" i="1" dirty="0" err="1" smtClean="0"/>
              <a:t>list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/>
              <a:t>Diagrama de </a:t>
            </a:r>
            <a:r>
              <a:rPr lang="pt-PT" i="1" dirty="0" err="1" smtClean="0"/>
              <a:t>Gantt</a:t>
            </a:r>
            <a:r>
              <a:rPr lang="pt-PT" dirty="0" smtClean="0"/>
              <a:t>;</a:t>
            </a:r>
          </a:p>
          <a:p>
            <a:pPr lvl="1"/>
            <a:r>
              <a:rPr lang="pt-PT" dirty="0" smtClean="0"/>
              <a:t>Atas;</a:t>
            </a:r>
          </a:p>
          <a:p>
            <a:pPr lvl="1"/>
            <a:r>
              <a:rPr lang="pt-PT" dirty="0" smtClean="0"/>
              <a:t>Convocatórias;</a:t>
            </a:r>
          </a:p>
          <a:p>
            <a:pPr lvl="1"/>
            <a:r>
              <a:rPr lang="pt-PT" dirty="0" smtClean="0"/>
              <a:t>Relatório Semanais.</a:t>
            </a:r>
          </a:p>
          <a:p>
            <a:pPr lvl="1"/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41382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24744" cy="1143000"/>
          </a:xfrm>
        </p:spPr>
        <p:txBody>
          <a:bodyPr/>
          <a:lstStyle/>
          <a:p>
            <a:r>
              <a:rPr lang="pt-PT" dirty="0" smtClean="0"/>
              <a:t>Organização do projeto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/>
          <a:lstStyle/>
          <a:p>
            <a:r>
              <a:rPr lang="pt-PT" dirty="0" smtClean="0"/>
              <a:t>Plano Global:</a:t>
            </a:r>
          </a:p>
          <a:p>
            <a:endParaRPr lang="pt-PT" dirty="0"/>
          </a:p>
          <a:p>
            <a:pPr marL="68580" indent="0">
              <a:buNone/>
            </a:pPr>
            <a:endParaRPr lang="pt-PT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75341636"/>
              </p:ext>
            </p:extLst>
          </p:nvPr>
        </p:nvGraphicFramePr>
        <p:xfrm>
          <a:off x="1907704" y="2564904"/>
          <a:ext cx="4752528" cy="3528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2528"/>
              </a:tblGrid>
              <a:tr h="300418">
                <a:tc>
                  <a:txBody>
                    <a:bodyPr/>
                    <a:lstStyle/>
                    <a:p>
                      <a:pPr algn="l" fontAlgn="b"/>
                      <a:r>
                        <a:rPr lang="pt-PT" sz="1800" b="1" u="sng" strike="noStrike" dirty="0">
                          <a:effectLst/>
                        </a:rPr>
                        <a:t>Fase 0</a:t>
                      </a:r>
                      <a:endParaRPr lang="pt-PT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779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Organização da equipa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502808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Atribuição de cargos e responsabilidades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/>
                </a:tc>
              </a:tr>
              <a:tr h="27779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Escolha do tema do </a:t>
                      </a:r>
                      <a:r>
                        <a:rPr lang="pt-PT" sz="1400" u="none" strike="noStrike" dirty="0" smtClean="0">
                          <a:effectLst/>
                        </a:rPr>
                        <a:t>projeto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/>
                </a:tc>
              </a:tr>
              <a:tr h="502808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Definição de métodos e datas de trabalho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/>
                </a:tc>
              </a:tr>
              <a:tr h="27779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Elaboração de Manual de Qualidade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27779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Discussão da estrutura preliminar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/>
                </a:tc>
              </a:tr>
              <a:tr h="27779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Escolha de templates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/>
                </a:tc>
              </a:tr>
              <a:tr h="27779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Conclusão do documento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/>
                </a:tc>
              </a:tr>
              <a:tr h="27779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 err="1">
                          <a:effectLst/>
                        </a:rPr>
                        <a:t>Market</a:t>
                      </a:r>
                      <a:r>
                        <a:rPr lang="pt-PT" sz="1400" u="none" strike="noStrike" dirty="0">
                          <a:effectLst/>
                        </a:rPr>
                        <a:t> </a:t>
                      </a:r>
                      <a:r>
                        <a:rPr lang="pt-PT" sz="1400" u="none" strike="noStrike" dirty="0" err="1">
                          <a:effectLst/>
                        </a:rPr>
                        <a:t>Survey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27779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Contacto com o cliente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322325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pPr algn="ctr"/>
            <a:r>
              <a:rPr lang="pt-PT" dirty="0"/>
              <a:t>Organização do projeto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0520589"/>
              </p:ext>
            </p:extLst>
          </p:nvPr>
        </p:nvGraphicFramePr>
        <p:xfrm>
          <a:off x="2411760" y="2060848"/>
          <a:ext cx="4536504" cy="360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6504"/>
              </a:tblGrid>
              <a:tr h="45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800" b="1" u="sng" strike="noStrike" dirty="0">
                          <a:effectLst/>
                        </a:rPr>
                        <a:t>Fase 1</a:t>
                      </a:r>
                      <a:endParaRPr lang="pt-PT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To do </a:t>
                      </a:r>
                      <a:r>
                        <a:rPr lang="pt-PT" sz="1400" u="none" strike="noStrike" dirty="0" err="1">
                          <a:effectLst/>
                        </a:rPr>
                        <a:t>list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 err="1">
                          <a:effectLst/>
                        </a:rPr>
                        <a:t>System</a:t>
                      </a:r>
                      <a:r>
                        <a:rPr lang="pt-PT" sz="1400" u="none" strike="noStrike" dirty="0">
                          <a:effectLst/>
                        </a:rPr>
                        <a:t> </a:t>
                      </a:r>
                      <a:r>
                        <a:rPr lang="pt-PT" sz="1400" u="none" strike="noStrike" dirty="0" err="1">
                          <a:effectLst/>
                        </a:rPr>
                        <a:t>Breakdown</a:t>
                      </a:r>
                      <a:r>
                        <a:rPr lang="pt-PT" sz="1400" u="none" strike="noStrike" dirty="0">
                          <a:effectLst/>
                        </a:rPr>
                        <a:t> </a:t>
                      </a:r>
                      <a:r>
                        <a:rPr lang="pt-PT" sz="1400" u="none" strike="noStrike" dirty="0" err="1">
                          <a:effectLst/>
                        </a:rPr>
                        <a:t>Structure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Avaliação de </a:t>
                      </a:r>
                      <a:r>
                        <a:rPr lang="pt-PT" sz="1400" u="none" strike="noStrike" dirty="0" smtClean="0">
                          <a:effectLst/>
                        </a:rPr>
                        <a:t>potenciais </a:t>
                      </a:r>
                      <a:r>
                        <a:rPr lang="pt-PT" sz="1400" u="none" strike="noStrike" dirty="0">
                          <a:effectLst/>
                        </a:rPr>
                        <a:t>requisitos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 smtClean="0">
                          <a:effectLst/>
                        </a:rPr>
                        <a:t>Conceção </a:t>
                      </a:r>
                      <a:r>
                        <a:rPr lang="pt-PT" sz="1400" u="none" strike="noStrike" dirty="0">
                          <a:effectLst/>
                        </a:rPr>
                        <a:t>do relatório de sistema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Discussão interna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Definição do conceito do sistema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5717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Especificação dos requisitos do sistema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870065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1143000"/>
          </a:xfrm>
        </p:spPr>
        <p:txBody>
          <a:bodyPr/>
          <a:lstStyle/>
          <a:p>
            <a:pPr algn="ctr"/>
            <a:r>
              <a:rPr lang="pt-PT" dirty="0"/>
              <a:t>Organização do projeto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Marcador de Posição de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14370807"/>
              </p:ext>
            </p:extLst>
          </p:nvPr>
        </p:nvGraphicFramePr>
        <p:xfrm>
          <a:off x="2339752" y="2204864"/>
          <a:ext cx="4392488" cy="3312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2488"/>
              </a:tblGrid>
              <a:tr h="368041">
                <a:tc>
                  <a:txBody>
                    <a:bodyPr/>
                    <a:lstStyle/>
                    <a:p>
                      <a:pPr algn="l" fontAlgn="b"/>
                      <a:r>
                        <a:rPr lang="pt-PT" sz="1800" b="1" u="sng" strike="noStrike" dirty="0">
                          <a:effectLst/>
                        </a:rPr>
                        <a:t>Fase 2</a:t>
                      </a:r>
                      <a:endParaRPr lang="pt-PT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8041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Pesquisa tecnológica 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368041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Escolha de sistemas a aplicar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368041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Mapa Funcional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368041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Plano de implementação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368041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Análise de riscos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368041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Análise económica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368041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>
                          <a:effectLst/>
                        </a:rPr>
                        <a:t>Acta revisão</a:t>
                      </a:r>
                      <a:endParaRPr lang="pt-PT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  <a:tr h="368041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u="none" strike="noStrike" dirty="0">
                          <a:effectLst/>
                        </a:rPr>
                        <a:t>Documentação final</a:t>
                      </a:r>
                      <a:endParaRPr lang="pt-P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928816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1143000"/>
          </a:xfrm>
        </p:spPr>
        <p:txBody>
          <a:bodyPr/>
          <a:lstStyle/>
          <a:p>
            <a:pPr algn="ctr"/>
            <a:r>
              <a:rPr lang="pt-PT" dirty="0"/>
              <a:t>Organização do projeto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  <p:pic>
        <p:nvPicPr>
          <p:cNvPr id="8" name="Espaço Reservado para Conteúdo 7" descr="asgp-gantt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2708919"/>
            <a:ext cx="8208912" cy="2539577"/>
          </a:xfrm>
        </p:spPr>
      </p:pic>
      <p:sp>
        <p:nvSpPr>
          <p:cNvPr id="9" name="CaixaDeTexto 8"/>
          <p:cNvSpPr txBox="1"/>
          <p:nvPr/>
        </p:nvSpPr>
        <p:spPr>
          <a:xfrm>
            <a:off x="683568" y="198884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Diagrama de Gantt:</a:t>
            </a:r>
            <a:endParaRPr lang="pt-PT" dirty="0"/>
          </a:p>
        </p:txBody>
      </p:sp>
    </p:spTree>
    <p:extLst>
      <p:ext uri="{BB962C8B-B14F-4D97-AF65-F5344CB8AC3E}">
        <p14:creationId xmlns="" xmlns:p14="http://schemas.microsoft.com/office/powerpoint/2010/main" val="7928816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19872" y="620688"/>
            <a:ext cx="2376264" cy="1080120"/>
          </a:xfrm>
        </p:spPr>
        <p:txBody>
          <a:bodyPr>
            <a:noAutofit/>
          </a:bodyPr>
          <a:lstStyle/>
          <a:p>
            <a:pPr algn="ctr"/>
            <a:r>
              <a:rPr lang="pt-PT" sz="6600" dirty="0" smtClean="0"/>
              <a:t>FIM</a:t>
            </a:r>
            <a:endParaRPr lang="pt-PT" sz="6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115616" y="1772816"/>
            <a:ext cx="6777317" cy="2304255"/>
          </a:xfrm>
        </p:spPr>
        <p:txBody>
          <a:bodyPr>
            <a:normAutofit/>
          </a:bodyPr>
          <a:lstStyle/>
          <a:p>
            <a:endParaRPr lang="pt-PT" dirty="0" smtClean="0"/>
          </a:p>
          <a:p>
            <a:r>
              <a:rPr lang="pt-PT" dirty="0" smtClean="0"/>
              <a:t>Obrigado pela atenção!</a:t>
            </a:r>
          </a:p>
          <a:p>
            <a:pPr marL="68580" indent="0">
              <a:buNone/>
            </a:pPr>
            <a:endParaRPr lang="pt-PT" dirty="0" smtClean="0"/>
          </a:p>
          <a:p>
            <a:r>
              <a:rPr lang="pt-PT" dirty="0" smtClean="0"/>
              <a:t>Equipa:</a:t>
            </a:r>
          </a:p>
          <a:p>
            <a:endParaRPr lang="pt-PT" dirty="0"/>
          </a:p>
          <a:p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03648" y="3772637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Ricardo Rodrigues</a:t>
            </a:r>
          </a:p>
          <a:p>
            <a:r>
              <a:rPr lang="pt-PT" dirty="0" smtClean="0"/>
              <a:t>Luís Afonso</a:t>
            </a:r>
          </a:p>
          <a:p>
            <a:r>
              <a:rPr lang="pt-PT" dirty="0" smtClean="0"/>
              <a:t>Ricardo Ferreira</a:t>
            </a:r>
          </a:p>
          <a:p>
            <a:r>
              <a:rPr lang="pt-PT" dirty="0" smtClean="0"/>
              <a:t>Carlos Queirós</a:t>
            </a:r>
          </a:p>
          <a:p>
            <a:r>
              <a:rPr lang="pt-PT" dirty="0" smtClean="0"/>
              <a:t>David Carvalho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4644008" y="3772637"/>
            <a:ext cx="2808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José Queirós</a:t>
            </a:r>
          </a:p>
          <a:p>
            <a:r>
              <a:rPr lang="pt-PT" dirty="0" smtClean="0"/>
              <a:t>Emanuel Fonseca</a:t>
            </a:r>
          </a:p>
          <a:p>
            <a:r>
              <a:rPr lang="pt-PT" dirty="0" smtClean="0"/>
              <a:t>André Silva</a:t>
            </a:r>
          </a:p>
          <a:p>
            <a:r>
              <a:rPr lang="pt-PT" dirty="0" smtClean="0"/>
              <a:t>João Moura</a:t>
            </a:r>
          </a:p>
          <a:p>
            <a:r>
              <a:rPr lang="pt-PT" dirty="0" smtClean="0"/>
              <a:t>Ricardo Calçarão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08403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b="1" dirty="0" smtClean="0"/>
              <a:t>Utilizadores</a:t>
            </a:r>
            <a:r>
              <a:rPr lang="pt-PT" dirty="0" smtClean="0"/>
              <a:t>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Funcionais;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Monitorização;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Marketing;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Cliente;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Ambientais;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Desempenho;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Interface;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Ciclo de Vida;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Legislativos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4427984" y="2724484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O sistema deverá poder ser utilizado por todos os clientes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91432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Utilizadores</a:t>
            </a:r>
            <a:r>
              <a:rPr lang="pt-PT" dirty="0" smtClean="0"/>
              <a:t>;</a:t>
            </a:r>
          </a:p>
          <a:p>
            <a:r>
              <a:rPr lang="pt-PT" b="1" dirty="0" smtClean="0"/>
              <a:t>Funcionais</a:t>
            </a:r>
            <a:r>
              <a:rPr lang="pt-PT" dirty="0" smtClean="0"/>
              <a:t>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Monitorização;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Marketing;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Cliente;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Ambientais;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Desempenho;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Interface;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Ciclo de Vida;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Legislativos.</a:t>
            </a:r>
            <a:endParaRPr lang="pt-PT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3968" y="314096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Deve regular todas as variáveis do sistema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04286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Utilizadores</a:t>
            </a:r>
            <a:r>
              <a:rPr lang="pt-PT" dirty="0" smtClean="0"/>
              <a:t>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Funcionais</a:t>
            </a:r>
            <a:r>
              <a:rPr lang="pt-PT" dirty="0" smtClean="0"/>
              <a:t>;</a:t>
            </a:r>
          </a:p>
          <a:p>
            <a:r>
              <a:rPr lang="pt-PT" b="1" dirty="0" smtClean="0">
                <a:solidFill>
                  <a:schemeClr val="tx1"/>
                </a:solidFill>
              </a:rPr>
              <a:t>Monitorização</a:t>
            </a:r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Marketing;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Cliente;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Ambientais;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Desempenho;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Interface;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Ciclo de Vida;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Legislativos.</a:t>
            </a:r>
            <a:endParaRPr lang="pt-PT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3968" y="3140968"/>
            <a:ext cx="3744416" cy="1345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PT" dirty="0" smtClean="0">
                <a:effectLst/>
              </a:rPr>
              <a:t>O sistema deve possuir equipamentos de medida para a aquisição de dados nas cargas</a:t>
            </a:r>
            <a:endParaRPr lang="pt-PT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67157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Utilizadores;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Funcionais;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Monitorização;</a:t>
            </a:r>
          </a:p>
          <a:p>
            <a:r>
              <a:rPr lang="pt-PT" b="1" dirty="0" smtClean="0">
                <a:solidFill>
                  <a:schemeClr val="tx1"/>
                </a:solidFill>
              </a:rPr>
              <a:t>Marketing</a:t>
            </a:r>
            <a:r>
              <a:rPr lang="pt-PT" dirty="0" smtClean="0">
                <a:solidFill>
                  <a:schemeClr val="tx1"/>
                </a:solidFill>
              </a:rPr>
              <a:t>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Cliente;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Ambientais;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Desempenho;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Interface;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Ciclo de Vida;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Legislativos.</a:t>
            </a:r>
            <a:endParaRPr lang="pt-PT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3968" y="314096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O </a:t>
            </a:r>
            <a:r>
              <a:rPr lang="pt-PT" dirty="0" smtClean="0"/>
              <a:t>sistema </a:t>
            </a:r>
            <a:r>
              <a:rPr lang="pt-PT" dirty="0"/>
              <a:t>deve ser seguro, fiável e simples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96234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Utilizadores;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Funcionais;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Monitorização;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Marketing;</a:t>
            </a:r>
          </a:p>
          <a:p>
            <a:r>
              <a:rPr lang="pt-PT" b="1" dirty="0" smtClean="0">
                <a:solidFill>
                  <a:schemeClr val="tx1"/>
                </a:solidFill>
              </a:rPr>
              <a:t>Cliente;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Ambientais;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Desempenho;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Interface;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Ciclo de Vida;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Legislativos.</a:t>
            </a:r>
            <a:endParaRPr lang="pt-PT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3968" y="314096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Sistema com altos índices de fiabilidade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51187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pPr algn="ctr"/>
            <a:r>
              <a:rPr lang="pt-PT" dirty="0" smtClean="0"/>
              <a:t>Requisitos do Sistema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43493" y="2323652"/>
            <a:ext cx="2592404" cy="3508977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Utilizadores;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Funcionais;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Monitorização;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Marketing;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Cliente;</a:t>
            </a:r>
          </a:p>
          <a:p>
            <a:r>
              <a:rPr lang="pt-PT" b="1" dirty="0" smtClean="0">
                <a:solidFill>
                  <a:schemeClr val="tx1"/>
                </a:solidFill>
              </a:rPr>
              <a:t>Ambientais;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Desempenho;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Interface;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Ciclo de Vida;</a:t>
            </a:r>
          </a:p>
          <a:p>
            <a:r>
              <a:rPr lang="pt-PT" dirty="0" smtClean="0">
                <a:solidFill>
                  <a:schemeClr val="bg1">
                    <a:lumMod val="75000"/>
                  </a:schemeClr>
                </a:solidFill>
              </a:rPr>
              <a:t>Legislativos.</a:t>
            </a:r>
            <a:endParaRPr lang="pt-PT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283968" y="3140968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Não incorporação/utilização de substâncias nocivas proibidas pela legislação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076056" y="3533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chemeClr val="bg1"/>
                </a:solidFill>
              </a:rPr>
              <a:t>SMART ROCKS</a:t>
            </a:r>
            <a:endParaRPr lang="pt-P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50554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350</TotalTime>
  <Words>1519</Words>
  <Application>Microsoft Office PowerPoint</Application>
  <PresentationFormat>Apresentação no Ecrã (4:3)</PresentationFormat>
  <Paragraphs>606</Paragraphs>
  <Slides>38</Slides>
  <Notes>38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38</vt:i4>
      </vt:variant>
    </vt:vector>
  </HeadingPairs>
  <TitlesOfParts>
    <vt:vector size="39" baseType="lpstr">
      <vt:lpstr>Austin</vt:lpstr>
      <vt:lpstr>SMART ROCKS</vt:lpstr>
      <vt:lpstr>Objetivos</vt:lpstr>
      <vt:lpstr>System Breakdown Structure</vt:lpstr>
      <vt:lpstr>Requisitos do Sistema</vt:lpstr>
      <vt:lpstr>Requisitos do Sistema</vt:lpstr>
      <vt:lpstr>Requisitos do Sistema</vt:lpstr>
      <vt:lpstr>Requisitos do Sistema</vt:lpstr>
      <vt:lpstr>Requisitos do Sistema</vt:lpstr>
      <vt:lpstr>Requisitos do Sistema</vt:lpstr>
      <vt:lpstr>Requisitos do Sistema</vt:lpstr>
      <vt:lpstr>Requisitos do Sistema</vt:lpstr>
      <vt:lpstr>Requisitos do Sistema</vt:lpstr>
      <vt:lpstr>Requisitos do Sistema</vt:lpstr>
      <vt:lpstr>Requisitos do Sistema</vt:lpstr>
      <vt:lpstr>Arquitetura Funcional</vt:lpstr>
      <vt:lpstr>Análise Funcional</vt:lpstr>
      <vt:lpstr>Análise Funcional</vt:lpstr>
      <vt:lpstr>Análise Funcional</vt:lpstr>
      <vt:lpstr>Solução Proposta</vt:lpstr>
      <vt:lpstr>Solução Proposta</vt:lpstr>
      <vt:lpstr>Solução Proposta</vt:lpstr>
      <vt:lpstr>Componentes da Solução</vt:lpstr>
      <vt:lpstr>Componentes da Solução</vt:lpstr>
      <vt:lpstr>Solução  Proposta</vt:lpstr>
      <vt:lpstr>Solução  Proposta</vt:lpstr>
      <vt:lpstr>Solução  Proposta</vt:lpstr>
      <vt:lpstr>Análise Económica</vt:lpstr>
      <vt:lpstr>Análise Económica</vt:lpstr>
      <vt:lpstr>Análise Económica</vt:lpstr>
      <vt:lpstr>Análise Económica</vt:lpstr>
      <vt:lpstr>Organização e Gestão da Equipa</vt:lpstr>
      <vt:lpstr>Organização e Gestão da Equipa</vt:lpstr>
      <vt:lpstr>Planeamento e Controlo do Projeto</vt:lpstr>
      <vt:lpstr>Organização do projeto</vt:lpstr>
      <vt:lpstr>Organização do projeto</vt:lpstr>
      <vt:lpstr>Organização do projeto</vt:lpstr>
      <vt:lpstr>Organização do projeto</vt:lpstr>
      <vt:lpstr>FIM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ROCKS</dc:title>
  <dc:creator>Ricardo</dc:creator>
  <cp:lastModifiedBy>Ricardo Ferreira</cp:lastModifiedBy>
  <cp:revision>34</cp:revision>
  <dcterms:created xsi:type="dcterms:W3CDTF">2012-06-25T13:48:20Z</dcterms:created>
  <dcterms:modified xsi:type="dcterms:W3CDTF">2012-06-26T12:27:44Z</dcterms:modified>
</cp:coreProperties>
</file>