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9" r:id="rId3"/>
    <p:sldId id="271" r:id="rId4"/>
    <p:sldId id="268" r:id="rId5"/>
    <p:sldId id="272" r:id="rId6"/>
    <p:sldId id="261" r:id="rId7"/>
    <p:sldId id="277" r:id="rId8"/>
    <p:sldId id="289" r:id="rId9"/>
    <p:sldId id="290" r:id="rId10"/>
    <p:sldId id="291" r:id="rId11"/>
    <p:sldId id="292" r:id="rId12"/>
    <p:sldId id="293" r:id="rId13"/>
    <p:sldId id="294" r:id="rId14"/>
    <p:sldId id="296" r:id="rId15"/>
    <p:sldId id="297" r:id="rId16"/>
    <p:sldId id="275" r:id="rId17"/>
    <p:sldId id="288" r:id="rId18"/>
    <p:sldId id="266" r:id="rId19"/>
  </p:sldIdLst>
  <p:sldSz cx="9144000" cy="6858000" type="screen4x3"/>
  <p:notesSz cx="6692900" cy="9867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658" autoAdjust="0"/>
    <p:restoredTop sz="56989" autoAdjust="0"/>
  </p:normalViewPr>
  <p:slideViewPr>
    <p:cSldViewPr>
      <p:cViewPr varScale="1">
        <p:scale>
          <a:sx n="36" d="100"/>
          <a:sy n="36" d="100"/>
        </p:scale>
        <p:origin x="-21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791094" y="0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6EBFE1-88CE-4545-8F3B-B0C47EA2D3E4}" type="datetimeFigureOut">
              <a:rPr lang="pt-PT" smtClean="0"/>
              <a:pPr/>
              <a:t>02-02-2012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69290" y="4687253"/>
            <a:ext cx="5354320" cy="4440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372792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791094" y="9372792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C34DF0-5EB5-421C-A521-5713F5BACF3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Apresentação</a:t>
            </a:r>
            <a:r>
              <a:rPr lang="pt-PT" baseline="0" dirty="0" smtClean="0"/>
              <a:t> pessoal.</a:t>
            </a:r>
          </a:p>
          <a:p>
            <a:r>
              <a:rPr lang="pt-PT" baseline="0" dirty="0" smtClean="0"/>
              <a:t>Divulgação do tema da dissertação.</a:t>
            </a:r>
          </a:p>
          <a:p>
            <a:r>
              <a:rPr lang="pt-PT" baseline="0" dirty="0" smtClean="0"/>
              <a:t>Referir a orientadora.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34DF0-5EB5-421C-A521-5713F5BACF37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LOCKSS</a:t>
            </a:r>
            <a:r>
              <a:rPr lang="pt-PT" baseline="0" dirty="0" smtClean="0"/>
              <a:t> é uma sigla, </a:t>
            </a:r>
            <a:r>
              <a:rPr lang="pt-PT" baseline="0" dirty="0" err="1" smtClean="0"/>
              <a:t>Lots</a:t>
            </a:r>
            <a:r>
              <a:rPr lang="pt-PT" baseline="0" dirty="0" smtClean="0"/>
              <a:t> </a:t>
            </a:r>
            <a:r>
              <a:rPr lang="pt-PT" baseline="0" dirty="0" err="1" smtClean="0"/>
              <a:t>of</a:t>
            </a:r>
            <a:r>
              <a:rPr lang="pt-PT" baseline="0" dirty="0" smtClean="0"/>
              <a:t> Copies </a:t>
            </a:r>
            <a:r>
              <a:rPr lang="pt-PT" baseline="0" dirty="0" err="1" smtClean="0"/>
              <a:t>Keeps</a:t>
            </a:r>
            <a:r>
              <a:rPr lang="pt-PT" baseline="0" dirty="0" smtClean="0"/>
              <a:t> </a:t>
            </a:r>
            <a:r>
              <a:rPr lang="pt-PT" baseline="0" dirty="0" err="1" smtClean="0"/>
              <a:t>Stuff</a:t>
            </a:r>
            <a:r>
              <a:rPr lang="pt-PT" baseline="0" dirty="0" smtClean="0"/>
              <a:t> Safe, ou seja, muitas copias mantém as coisas preservadas.</a:t>
            </a:r>
          </a:p>
          <a:p>
            <a:endParaRPr lang="pt-PT" baseline="0" dirty="0" smtClean="0"/>
          </a:p>
          <a:p>
            <a:r>
              <a:rPr lang="pt-PT" baseline="0" dirty="0" smtClean="0"/>
              <a:t>LOCKSS é um sistema de replicação de conteúdos digitais que foi inicialmente desenvolvido para jornais electrónicos.</a:t>
            </a:r>
          </a:p>
          <a:p>
            <a:endParaRPr lang="pt-PT" baseline="0" dirty="0" smtClean="0"/>
          </a:p>
          <a:p>
            <a:r>
              <a:rPr lang="pt-PT" baseline="0" dirty="0" smtClean="0"/>
              <a:t>O programa LOCKSS foi lançada pela Universidade de </a:t>
            </a:r>
            <a:r>
              <a:rPr lang="pt-PT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Stanford</a:t>
            </a:r>
            <a:r>
              <a:rPr lang="pt-PT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 a primeira versão beta</a:t>
            </a:r>
            <a:r>
              <a:rPr lang="pt-PT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foi lançada em 2000;</a:t>
            </a:r>
          </a:p>
          <a:p>
            <a:endParaRPr lang="pt-PT" sz="1200" b="0" i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PT" baseline="0" dirty="0" smtClean="0"/>
              <a:t>Actualmente faz replicação global de conteúdos digitais,  de cerca de 8600 jornais electrónicos.</a:t>
            </a:r>
          </a:p>
          <a:p>
            <a:endParaRPr lang="pt-PT" baseline="0" dirty="0" smtClean="0"/>
          </a:p>
          <a:p>
            <a:r>
              <a:rPr lang="pt-PT" baseline="0" dirty="0" smtClean="0"/>
              <a:t>Actualmente também tem sido utilizado para a preservação de conteúdo criado localmente, as denominadas </a:t>
            </a:r>
            <a:r>
              <a:rPr lang="pt-PT" baseline="0" dirty="0" err="1" smtClean="0"/>
              <a:t>PLN´s</a:t>
            </a:r>
            <a:r>
              <a:rPr lang="pt-PT" baseline="0" dirty="0" smtClean="0"/>
              <a:t>.</a:t>
            </a: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34DF0-5EB5-421C-A521-5713F5BACF37}" type="slidenum">
              <a:rPr lang="pt-PT" smtClean="0"/>
              <a:pPr/>
              <a:t>10</a:t>
            </a:fld>
            <a:endParaRPr lang="pt-P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baseline="0" dirty="0" smtClean="0"/>
              <a:t>As vantagens de utilização LOCKSS são:</a:t>
            </a:r>
          </a:p>
          <a:p>
            <a:endParaRPr lang="pt-PT" baseline="0" dirty="0" smtClean="0"/>
          </a:p>
          <a:p>
            <a:r>
              <a:rPr lang="pt-PT" baseline="0" dirty="0" smtClean="0"/>
              <a:t>Grande comunidade de utilizadores.</a:t>
            </a:r>
          </a:p>
          <a:p>
            <a:endParaRPr lang="pt-PT" baseline="0" dirty="0" smtClean="0"/>
          </a:p>
          <a:p>
            <a:r>
              <a:rPr lang="pt-PT" baseline="0" dirty="0" smtClean="0"/>
              <a:t>Já existe algum trabalho sobre a integração de LOCKSS com </a:t>
            </a:r>
            <a:r>
              <a:rPr lang="pt-PT" baseline="0" dirty="0" err="1" smtClean="0"/>
              <a:t>Dspace</a:t>
            </a:r>
            <a:r>
              <a:rPr lang="pt-PT" baseline="0" dirty="0" smtClean="0"/>
              <a:t>.</a:t>
            </a:r>
          </a:p>
          <a:p>
            <a:endParaRPr lang="pt-PT" baseline="0" dirty="0" smtClean="0"/>
          </a:p>
          <a:p>
            <a:r>
              <a:rPr lang="pt-PT" baseline="0" dirty="0" smtClean="0"/>
              <a:t>LOCKSS é bastante sofisticado em termos de verificação da integridade de conteúdo digital.</a:t>
            </a: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34DF0-5EB5-421C-A521-5713F5BACF37}" type="slidenum">
              <a:rPr lang="pt-PT" smtClean="0"/>
              <a:pPr/>
              <a:t>11</a:t>
            </a:fld>
            <a:endParaRPr lang="pt-P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baseline="0" dirty="0" smtClean="0"/>
              <a:t>Basicamente temos a Rede LOCKSS que é composta neste exemplo por três 3 caixas, sendo que o aconselhável é que existam no mínimo 7.</a:t>
            </a:r>
          </a:p>
          <a:p>
            <a:endParaRPr lang="pt-PT" baseline="0" dirty="0" smtClean="0"/>
          </a:p>
          <a:p>
            <a:r>
              <a:rPr lang="pt-PT" baseline="0" dirty="0" smtClean="0"/>
              <a:t>Para que a as caixas existentes na rede LOCKSS possam extrair o conteúdo digital, o administrador do LOCKSS deverá indicar onde se encontra esse conteúdo digital, e o detentor do conteúdo digital deverá permitir o acesso a esse conteúdo, fazendo a inserção de algumas declarações de permissão no conteúdo digital. </a:t>
            </a: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34DF0-5EB5-421C-A521-5713F5BACF37}" type="slidenum">
              <a:rPr lang="pt-PT" smtClean="0"/>
              <a:pPr/>
              <a:t>12</a:t>
            </a:fld>
            <a:endParaRPr lang="pt-P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baseline="0" dirty="0" smtClean="0"/>
              <a:t>As caixas </a:t>
            </a:r>
            <a:r>
              <a:rPr lang="pt-PT" baseline="0" dirty="0" err="1" smtClean="0"/>
              <a:t>lockss</a:t>
            </a:r>
            <a:r>
              <a:rPr lang="pt-PT" baseline="0" dirty="0" smtClean="0"/>
              <a:t> comunicam entre si para verificar a integridade de um certo conteúdo digital.</a:t>
            </a:r>
          </a:p>
          <a:p>
            <a:endParaRPr lang="pt-PT" baseline="0" dirty="0" smtClean="0"/>
          </a:p>
          <a:p>
            <a:r>
              <a:rPr lang="pt-PT" baseline="0" dirty="0" smtClean="0"/>
              <a:t>Explicar as imagens.</a:t>
            </a: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34DF0-5EB5-421C-A521-5713F5BACF37}" type="slidenum">
              <a:rPr lang="pt-PT" smtClean="0"/>
              <a:pPr/>
              <a:t>13</a:t>
            </a:fld>
            <a:endParaRPr lang="pt-P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A</a:t>
            </a:r>
            <a:r>
              <a:rPr lang="pt-PT" baseline="0" dirty="0" smtClean="0"/>
              <a:t> organização responsável pelo</a:t>
            </a:r>
            <a:r>
              <a:rPr lang="pt-PT" dirty="0" smtClean="0"/>
              <a:t> </a:t>
            </a:r>
            <a:r>
              <a:rPr lang="pt-PT" dirty="0" err="1" smtClean="0"/>
              <a:t>DuraCloud</a:t>
            </a:r>
            <a:r>
              <a:rPr lang="pt-PT" baseline="0" dirty="0" smtClean="0"/>
              <a:t> é a </a:t>
            </a:r>
            <a:r>
              <a:rPr lang="pt-PT" baseline="0" dirty="0" err="1" smtClean="0"/>
              <a:t>DuraSpace</a:t>
            </a:r>
            <a:r>
              <a:rPr lang="pt-PT" baseline="0" dirty="0" smtClean="0"/>
              <a:t>, que é mesma organização responsável pelo </a:t>
            </a:r>
            <a:r>
              <a:rPr lang="pt-PT" baseline="0" dirty="0" err="1" smtClean="0"/>
              <a:t>Dspace</a:t>
            </a:r>
            <a:r>
              <a:rPr lang="pt-PT" baseline="0" dirty="0" smtClean="0"/>
              <a:t>.</a:t>
            </a:r>
          </a:p>
          <a:p>
            <a:endParaRPr lang="pt-PT" baseline="0" dirty="0" smtClean="0"/>
          </a:p>
          <a:p>
            <a:r>
              <a:rPr lang="pt-PT" baseline="0" dirty="0" smtClean="0"/>
              <a:t>Trata-se ainda de uma tecnologia bastante recente.</a:t>
            </a:r>
          </a:p>
          <a:p>
            <a:endParaRPr lang="pt-PT" baseline="0" dirty="0" smtClean="0"/>
          </a:p>
          <a:p>
            <a:r>
              <a:rPr lang="pt-PT" baseline="0" dirty="0" smtClean="0"/>
              <a:t>O </a:t>
            </a:r>
            <a:r>
              <a:rPr lang="pt-PT" baseline="0" dirty="0" err="1" smtClean="0"/>
              <a:t>DuraCloud</a:t>
            </a:r>
            <a:r>
              <a:rPr lang="pt-PT" baseline="0" dirty="0" smtClean="0"/>
              <a:t> permite o armazenamento de conteúdo digital em diferentes serviços </a:t>
            </a:r>
            <a:r>
              <a:rPr lang="pt-PT" baseline="0" dirty="0" err="1" smtClean="0"/>
              <a:t>cloud</a:t>
            </a:r>
            <a:r>
              <a:rPr lang="pt-PT" baseline="0" dirty="0" smtClean="0"/>
              <a:t>.</a:t>
            </a: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34DF0-5EB5-421C-A521-5713F5BACF37}" type="slidenum">
              <a:rPr lang="pt-PT" smtClean="0"/>
              <a:pPr/>
              <a:t>14</a:t>
            </a:fld>
            <a:endParaRPr lang="pt-P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Basicamente haveria</a:t>
            </a:r>
            <a:r>
              <a:rPr lang="pt-PT" baseline="0" dirty="0" smtClean="0"/>
              <a:t> uma interface administrativa, para um melhor controlo do processo de armazenamento na </a:t>
            </a:r>
            <a:r>
              <a:rPr lang="pt-PT" baseline="0" dirty="0" err="1" smtClean="0"/>
              <a:t>cloud</a:t>
            </a:r>
            <a:r>
              <a:rPr lang="pt-PT" baseline="0" dirty="0" smtClean="0"/>
              <a:t>.</a:t>
            </a:r>
          </a:p>
          <a:p>
            <a:endParaRPr lang="pt-PT" baseline="0" dirty="0" smtClean="0"/>
          </a:p>
          <a:p>
            <a:r>
              <a:rPr lang="pt-PT" baseline="0" dirty="0" smtClean="0"/>
              <a:t>A </a:t>
            </a:r>
            <a:r>
              <a:rPr lang="pt-PT" baseline="0" dirty="0" err="1" smtClean="0"/>
              <a:t>DuraStore</a:t>
            </a:r>
            <a:r>
              <a:rPr lang="pt-PT" baseline="0" dirty="0" smtClean="0"/>
              <a:t> ali referida, seria responsável pela interacção com o conteúdo digital armazenado nos serviços </a:t>
            </a:r>
            <a:r>
              <a:rPr lang="pt-PT" baseline="0" dirty="0" err="1" smtClean="0"/>
              <a:t>cloud</a:t>
            </a:r>
            <a:r>
              <a:rPr lang="pt-PT" baseline="0" dirty="0" smtClean="0"/>
              <a:t>.</a:t>
            </a:r>
          </a:p>
          <a:p>
            <a:endParaRPr lang="pt-PT" baseline="0" dirty="0" smtClean="0"/>
          </a:p>
          <a:p>
            <a:r>
              <a:rPr lang="pt-PT" baseline="0" dirty="0" smtClean="0"/>
              <a:t>Sendo assim, a API contêm publicamente as funções para a gestão do conteúdo.</a:t>
            </a:r>
          </a:p>
          <a:p>
            <a:r>
              <a:rPr lang="pt-PT" baseline="0" dirty="0" smtClean="0"/>
              <a:t>Logo abaixo temos o </a:t>
            </a:r>
            <a:r>
              <a:rPr lang="pt-PT" baseline="0" dirty="0" err="1" smtClean="0"/>
              <a:t>Strorage</a:t>
            </a:r>
            <a:r>
              <a:rPr lang="pt-PT" baseline="0" dirty="0" smtClean="0"/>
              <a:t> </a:t>
            </a:r>
            <a:r>
              <a:rPr lang="pt-PT" baseline="0" dirty="0" err="1" smtClean="0"/>
              <a:t>Mediation</a:t>
            </a:r>
            <a:r>
              <a:rPr lang="pt-PT" baseline="0" dirty="0" smtClean="0"/>
              <a:t>, que tem como função a transformação das chamadas recebidas, em chamadas específicas para o fornecedor de serviço: </a:t>
            </a:r>
            <a:r>
              <a:rPr lang="pt-PT" baseline="0" dirty="0" err="1" smtClean="0"/>
              <a:t>amazon</a:t>
            </a:r>
            <a:r>
              <a:rPr lang="pt-PT" baseline="0" dirty="0" smtClean="0"/>
              <a:t>, ….</a:t>
            </a:r>
          </a:p>
          <a:p>
            <a:endParaRPr lang="pt-PT" baseline="0" dirty="0" smtClean="0"/>
          </a:p>
          <a:p>
            <a:r>
              <a:rPr lang="pt-PT" baseline="0" dirty="0" smtClean="0"/>
              <a:t>A grande </a:t>
            </a:r>
            <a:r>
              <a:rPr lang="pt-PT" baseline="0" dirty="0" err="1" smtClean="0"/>
              <a:t>prosposta</a:t>
            </a:r>
            <a:r>
              <a:rPr lang="pt-PT" baseline="0" dirty="0" smtClean="0"/>
              <a:t> de valor da </a:t>
            </a:r>
            <a:r>
              <a:rPr lang="pt-PT" baseline="0" dirty="0" err="1" smtClean="0"/>
              <a:t>DuraCloud</a:t>
            </a:r>
            <a:r>
              <a:rPr lang="pt-PT" baseline="0" dirty="0" smtClean="0"/>
              <a:t> é a capacidade de abstrair os detalhes das diferentes </a:t>
            </a:r>
            <a:r>
              <a:rPr lang="pt-PT" baseline="0" dirty="0" err="1" smtClean="0"/>
              <a:t>API´s</a:t>
            </a:r>
            <a:r>
              <a:rPr lang="pt-PT" baseline="0" dirty="0" smtClean="0"/>
              <a:t> dos serviços </a:t>
            </a:r>
            <a:r>
              <a:rPr lang="pt-PT" baseline="0" dirty="0" err="1" smtClean="0"/>
              <a:t>cloud</a:t>
            </a:r>
            <a:r>
              <a:rPr lang="pt-PT" baseline="0" dirty="0" smtClean="0"/>
              <a:t>.</a:t>
            </a:r>
          </a:p>
          <a:p>
            <a:endParaRPr lang="pt-PT" baseline="0" dirty="0" smtClean="0"/>
          </a:p>
          <a:p>
            <a:endParaRPr lang="pt-PT" baseline="0" dirty="0" smtClean="0"/>
          </a:p>
          <a:p>
            <a:endParaRPr lang="pt-PT" baseline="0" dirty="0" smtClean="0"/>
          </a:p>
          <a:p>
            <a:endParaRPr lang="pt-PT" baseline="0" dirty="0" smtClean="0"/>
          </a:p>
          <a:p>
            <a:endParaRPr lang="pt-PT" dirty="0" smtClean="0"/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34DF0-5EB5-421C-A521-5713F5BACF37}" type="slidenum">
              <a:rPr lang="pt-PT" smtClean="0"/>
              <a:pPr/>
              <a:t>15</a:t>
            </a:fld>
            <a:endParaRPr lang="pt-P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baseline="0" dirty="0" smtClean="0"/>
              <a:t>Dizer o </a:t>
            </a:r>
            <a:r>
              <a:rPr lang="pt-PT" baseline="0" dirty="0" err="1" smtClean="0"/>
              <a:t>plano-</a:t>
            </a:r>
            <a:endParaRPr lang="pt-PT" baseline="0" dirty="0" smtClean="0"/>
          </a:p>
          <a:p>
            <a:endParaRPr lang="pt-PT" baseline="0" dirty="0" smtClean="0"/>
          </a:p>
          <a:p>
            <a:endParaRPr lang="pt-PT" baseline="0" dirty="0" smtClean="0"/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34DF0-5EB5-421C-A521-5713F5BACF37}" type="slidenum">
              <a:rPr lang="pt-PT" smtClean="0"/>
              <a:pPr/>
              <a:t>16</a:t>
            </a:fld>
            <a:endParaRPr lang="pt-P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baseline="0" dirty="0" smtClean="0"/>
          </a:p>
          <a:p>
            <a:endParaRPr lang="pt-PT" baseline="0" dirty="0" smtClean="0"/>
          </a:p>
          <a:p>
            <a:endParaRPr lang="pt-PT" baseline="0" dirty="0" smtClean="0"/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34DF0-5EB5-421C-A521-5713F5BACF37}" type="slidenum">
              <a:rPr lang="pt-PT" smtClean="0"/>
              <a:pPr/>
              <a:t>17</a:t>
            </a:fld>
            <a:endParaRPr lang="pt-P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34DF0-5EB5-421C-A521-5713F5BACF37}" type="slidenum">
              <a:rPr lang="pt-PT" smtClean="0"/>
              <a:pPr/>
              <a:t>18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34DF0-5EB5-421C-A521-5713F5BACF37}" type="slidenum">
              <a:rPr lang="pt-PT" smtClean="0"/>
              <a:pPr/>
              <a:t>2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baseline="0" dirty="0" smtClean="0"/>
              <a:t>Desde que surgiram as tecnologias digitais, a criação, manipulação e armazenamento de informação digital cresceu exponencialmente.</a:t>
            </a:r>
          </a:p>
          <a:p>
            <a:endParaRPr lang="pt-PT" baseline="0" dirty="0" smtClean="0"/>
          </a:p>
          <a:p>
            <a:r>
              <a:rPr lang="pt-PT" baseline="0" dirty="0" smtClean="0"/>
              <a:t>No contexto de investigação, os conjuntos de dados recolhidos são denominados de </a:t>
            </a:r>
            <a:r>
              <a:rPr lang="pt-PT" baseline="0" dirty="0" err="1" smtClean="0"/>
              <a:t>Datasets</a:t>
            </a:r>
            <a:r>
              <a:rPr lang="pt-PT" baseline="0" dirty="0" smtClean="0"/>
              <a:t>. Eles possuem estruturas e informações bastantes diversificadas, devido ao facto de existir uma grande diversidade de áreas de investigação.</a:t>
            </a:r>
          </a:p>
          <a:p>
            <a:endParaRPr lang="pt-PT" baseline="0" dirty="0" smtClean="0"/>
          </a:p>
          <a:p>
            <a:r>
              <a:rPr lang="pt-PT" baseline="0" dirty="0" smtClean="0"/>
              <a:t>Os </a:t>
            </a:r>
            <a:r>
              <a:rPr lang="pt-PT" baseline="0" dirty="0" err="1" smtClean="0"/>
              <a:t>datasets</a:t>
            </a:r>
            <a:r>
              <a:rPr lang="pt-PT" baseline="0" dirty="0" smtClean="0"/>
              <a:t> podem ser textuais, imagens ou vídeos.</a:t>
            </a:r>
          </a:p>
          <a:p>
            <a:endParaRPr lang="pt-PT" baseline="0" dirty="0" smtClean="0"/>
          </a:p>
          <a:p>
            <a:r>
              <a:rPr lang="pt-PT" baseline="0" dirty="0" smtClean="0"/>
              <a:t>Devido à grande diversidade existente, é necessário uma boa descrição dos </a:t>
            </a:r>
            <a:r>
              <a:rPr lang="pt-PT" baseline="0" dirty="0" err="1" smtClean="0"/>
              <a:t>datasets</a:t>
            </a:r>
            <a:r>
              <a:rPr lang="pt-PT" baseline="0" dirty="0" smtClean="0"/>
              <a:t>, como por exemplo os tipos de dados envolvidos e condições de recolha e utilização.</a:t>
            </a:r>
          </a:p>
          <a:p>
            <a:endParaRPr lang="pt-PT" baseline="0" dirty="0" smtClean="0"/>
          </a:p>
          <a:p>
            <a:r>
              <a:rPr lang="pt-PT" baseline="0" dirty="0" smtClean="0"/>
              <a:t>A preservação e acessibilidade futura dos </a:t>
            </a:r>
            <a:r>
              <a:rPr lang="pt-PT" baseline="0" dirty="0" err="1" smtClean="0"/>
              <a:t>datasets</a:t>
            </a:r>
            <a:r>
              <a:rPr lang="pt-PT" baseline="0" dirty="0" smtClean="0"/>
              <a:t> é importante para a validação de resultados de investigações e como fonte para investigações futuras.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34DF0-5EB5-421C-A521-5713F5BACF37}" type="slidenum">
              <a:rPr lang="pt-PT" smtClean="0"/>
              <a:pPr/>
              <a:t>3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Referir</a:t>
            </a:r>
            <a:r>
              <a:rPr lang="pt-PT" baseline="0" dirty="0" smtClean="0"/>
              <a:t> a existência de um protótipo em desenvolvimento, no âmbito de um projecto da Reitoria.</a:t>
            </a:r>
          </a:p>
          <a:p>
            <a:r>
              <a:rPr lang="pt-PT" baseline="0" dirty="0" smtClean="0"/>
              <a:t>Referir que se encontra a ser implementado na plataforma </a:t>
            </a:r>
            <a:r>
              <a:rPr lang="pt-PT" baseline="0" dirty="0" err="1" smtClean="0"/>
              <a:t>Dspace</a:t>
            </a:r>
            <a:r>
              <a:rPr lang="pt-PT" baseline="0" dirty="0" smtClean="0"/>
              <a:t>, que é um software </a:t>
            </a:r>
            <a:r>
              <a:rPr lang="pt-PT" baseline="0" dirty="0" err="1" smtClean="0"/>
              <a:t>open</a:t>
            </a:r>
            <a:r>
              <a:rPr lang="pt-PT" baseline="0" dirty="0" smtClean="0"/>
              <a:t> </a:t>
            </a:r>
            <a:r>
              <a:rPr lang="pt-PT" baseline="0" dirty="0" err="1" smtClean="0"/>
              <a:t>source</a:t>
            </a:r>
            <a:r>
              <a:rPr lang="pt-PT" baseline="0" dirty="0" smtClean="0"/>
              <a:t> que permite o armazenamento de conteúdo digital.</a:t>
            </a:r>
          </a:p>
          <a:p>
            <a:endParaRPr lang="pt-PT" baseline="0" dirty="0" smtClean="0"/>
          </a:p>
          <a:p>
            <a:r>
              <a:rPr lang="pt-PT" baseline="0" dirty="0" smtClean="0"/>
              <a:t>Referir os objectivos deste protótipo.</a:t>
            </a:r>
          </a:p>
          <a:p>
            <a:endParaRPr lang="pt-PT" baseline="0" dirty="0" smtClean="0"/>
          </a:p>
          <a:p>
            <a:r>
              <a:rPr lang="pt-PT" baseline="0" dirty="0" smtClean="0"/>
              <a:t>Referir que o </a:t>
            </a:r>
            <a:r>
              <a:rPr lang="pt-PT" baseline="0" dirty="0" err="1" smtClean="0"/>
              <a:t>objetivo</a:t>
            </a:r>
            <a:r>
              <a:rPr lang="pt-PT" baseline="0" dirty="0" smtClean="0"/>
              <a:t> que não é o armazenamento dos artigos digitais, mas sim dos dados científicos que foram utilizados nos estudos que originaram esses artigos.</a:t>
            </a:r>
          </a:p>
          <a:p>
            <a:endParaRPr lang="pt-PT" baseline="0" dirty="0" smtClean="0"/>
          </a:p>
          <a:p>
            <a:r>
              <a:rPr lang="pt-PT" baseline="0" dirty="0" smtClean="0"/>
              <a:t>Este protótipo encontra-se a ser desenvolvido de modo a que, a plataforma, receba uma folha de cálculo do </a:t>
            </a:r>
            <a:r>
              <a:rPr lang="pt-PT" baseline="0" dirty="0" err="1" smtClean="0"/>
              <a:t>excel</a:t>
            </a:r>
            <a:r>
              <a:rPr lang="pt-PT" baseline="0" dirty="0" smtClean="0"/>
              <a:t> contendo a </a:t>
            </a:r>
            <a:r>
              <a:rPr lang="pt-PT" baseline="0" dirty="0" err="1" smtClean="0"/>
              <a:t>meta-informação</a:t>
            </a:r>
            <a:r>
              <a:rPr lang="pt-PT" baseline="0" dirty="0" smtClean="0"/>
              <a:t> e os dados científicos, e faça a sua conversão para um ficheiro </a:t>
            </a:r>
            <a:r>
              <a:rPr lang="pt-PT" baseline="0" dirty="0" err="1" smtClean="0"/>
              <a:t>xml</a:t>
            </a:r>
            <a:r>
              <a:rPr lang="pt-PT" baseline="0" dirty="0" smtClean="0"/>
              <a:t>, ficheiro esse que vai ser preservado no </a:t>
            </a:r>
            <a:r>
              <a:rPr lang="pt-PT" baseline="0" dirty="0" err="1" smtClean="0"/>
              <a:t>dspace</a:t>
            </a:r>
            <a:r>
              <a:rPr lang="pt-PT" baseline="0" dirty="0" smtClean="0"/>
              <a:t>.</a:t>
            </a:r>
          </a:p>
          <a:p>
            <a:endParaRPr lang="pt-PT" baseline="0" dirty="0" smtClean="0"/>
          </a:p>
          <a:p>
            <a:r>
              <a:rPr lang="pt-PT" baseline="0" dirty="0" smtClean="0"/>
              <a:t>A escolha do </a:t>
            </a:r>
            <a:r>
              <a:rPr lang="pt-PT" baseline="0" dirty="0" err="1" smtClean="0"/>
              <a:t>xml</a:t>
            </a:r>
            <a:r>
              <a:rPr lang="pt-PT" baseline="0" dirty="0" smtClean="0"/>
              <a:t>, </a:t>
            </a:r>
            <a:r>
              <a:rPr lang="pt-P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como o formato digital, da preservação dos dados científicos armazenados no repositório, deve-se ao fato de o XML permitir bastante flexibilidade na representação das tabelas de dados, por mais diversificadas que elas sejam, e além disso, como os dados podem ser facilmente categorizados, permite a realização futura de consultas mais consistentes sobre os dados.</a:t>
            </a:r>
            <a:endParaRPr lang="pt-PT" baseline="0" dirty="0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34DF0-5EB5-421C-A521-5713F5BACF37}" type="slidenum">
              <a:rPr lang="pt-PT" smtClean="0"/>
              <a:pPr/>
              <a:t>4</a:t>
            </a:fld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Apesar de</a:t>
            </a:r>
            <a:r>
              <a:rPr lang="pt-PT" baseline="0" dirty="0" smtClean="0"/>
              <a:t> o protótipo que se encontra em desenvolvimento ser um grande avanço na área de preservação de conjuntos de dados, existem alguns pormenores sobre os quais se deve ter especial atenção.</a:t>
            </a:r>
          </a:p>
          <a:p>
            <a:endParaRPr lang="pt-PT" baseline="0" dirty="0" smtClean="0"/>
          </a:p>
          <a:p>
            <a:r>
              <a:rPr lang="pt-PT" baseline="0" dirty="0" smtClean="0"/>
              <a:t>Um dos pormenores é relativamente à falha de acesso à informação armazenada.</a:t>
            </a:r>
          </a:p>
          <a:p>
            <a:endParaRPr lang="pt-PT" baseline="0" dirty="0" smtClean="0"/>
          </a:p>
          <a:p>
            <a:r>
              <a:rPr lang="pt-PT" baseline="0" dirty="0" smtClean="0"/>
              <a:t>Essa falha pode ser temporária ou até mesmo definitiva. No caso de falhas temporárias, o servidor contendo o repositório, fica </a:t>
            </a:r>
            <a:r>
              <a:rPr lang="pt-PT" baseline="0" dirty="0" err="1" smtClean="0"/>
              <a:t>offline</a:t>
            </a:r>
            <a:r>
              <a:rPr lang="pt-PT" baseline="0" dirty="0" smtClean="0"/>
              <a:t> durante um certo período de tempo, não sendo possível aceder à informação, mas quando retorna a informação estará toda à disposição dos utilizadores.</a:t>
            </a:r>
          </a:p>
          <a:p>
            <a:endParaRPr lang="pt-PT" baseline="0" dirty="0" smtClean="0"/>
          </a:p>
          <a:p>
            <a:r>
              <a:rPr lang="pt-PT" baseline="0" dirty="0" smtClean="0"/>
              <a:t>Por outro lado, temos as falhas definitivas. Neste tipo de caso, perde-se o acesso aos danos porque o servidor sofreu algum dano. Existem vários motivos que podem causar tal: falha de </a:t>
            </a:r>
            <a:r>
              <a:rPr lang="pt-PT" baseline="0" dirty="0" err="1" smtClean="0"/>
              <a:t>harware</a:t>
            </a:r>
            <a:r>
              <a:rPr lang="pt-PT" baseline="0" dirty="0" smtClean="0"/>
              <a:t>, erro humano que provocou algum estrago no servidor ou até mesmo uma catástrofe natural. Não nos podemos esquecer que estamos sujeitos a acontecimentos naturais que provocam grandes estragos. Por exemplo os EUA são atingidos por bastantes tornados. Temos também o caso do terramoto no </a:t>
            </a:r>
            <a:r>
              <a:rPr lang="pt-PT" baseline="0" dirty="0" err="1" smtClean="0"/>
              <a:t>haiti</a:t>
            </a:r>
            <a:r>
              <a:rPr lang="pt-PT" baseline="0" dirty="0" smtClean="0"/>
              <a:t>, o tsunami no oceano Índico, isto são tudo exemplos que catástrofes que atingiram e destruíram centros de investigação.</a:t>
            </a:r>
          </a:p>
          <a:p>
            <a:endParaRPr lang="pt-PT" baseline="0" dirty="0" smtClean="0"/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34DF0-5EB5-421C-A521-5713F5BACF37}" type="slidenum">
              <a:rPr lang="pt-PT" smtClean="0"/>
              <a:pPr/>
              <a:t>5</a:t>
            </a:fld>
            <a:endParaRPr lang="pt-P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dirty="0" smtClean="0"/>
              <a:t>Tendo em vista estes problemas, surge</a:t>
            </a:r>
            <a:r>
              <a:rPr lang="pt-PT" baseline="0" dirty="0" smtClean="0"/>
              <a:t> a minha dissertação, que como já referi à um bocado denomina-se: </a:t>
            </a:r>
            <a:r>
              <a:rPr lang="pt-PT" dirty="0" smtClean="0"/>
              <a:t>Modelo de replicação para a Preservação e Interrogação de Dados Científicos</a:t>
            </a:r>
          </a:p>
          <a:p>
            <a:endParaRPr lang="pt-PT" baseline="0" dirty="0" smtClean="0"/>
          </a:p>
          <a:p>
            <a:r>
              <a:rPr lang="pt-PT" baseline="0" dirty="0" smtClean="0"/>
              <a:t>Pretende-se assim a implementação de um sistema de replicação dos conjuntos de dados em diferentes locais de maneira a precaver falhas de acesso.</a:t>
            </a:r>
          </a:p>
          <a:p>
            <a:endParaRPr lang="pt-PT" baseline="0" dirty="0" smtClean="0"/>
          </a:p>
          <a:p>
            <a:r>
              <a:rPr lang="pt-PT" baseline="0" dirty="0" smtClean="0"/>
              <a:t>E a implementação de um sistema de interrogação, tanto a nível dos </a:t>
            </a:r>
            <a:r>
              <a:rPr lang="pt-PT" baseline="0" dirty="0" err="1" smtClean="0"/>
              <a:t>metadados</a:t>
            </a:r>
            <a:r>
              <a:rPr lang="pt-PT" baseline="0" dirty="0" smtClean="0"/>
              <a:t>(nome, data criação, versão) como a nível da informação existente no dataset, ou seja </a:t>
            </a:r>
            <a:r>
              <a:rPr lang="pt-PT" baseline="0" dirty="0" err="1" smtClean="0"/>
              <a:t>extração</a:t>
            </a:r>
            <a:r>
              <a:rPr lang="pt-PT" baseline="0" dirty="0" smtClean="0"/>
              <a:t> de blocos de informação restringindo a informação pretendida.</a:t>
            </a:r>
          </a:p>
          <a:p>
            <a:endParaRPr lang="pt-PT" baseline="0" dirty="0" smtClean="0"/>
          </a:p>
          <a:p>
            <a:r>
              <a:rPr lang="pt-PT" baseline="0" dirty="0" smtClean="0"/>
              <a:t>Sendo que este problema é existente a nível nacional e internacional, pretende-se que esta solução possa ser replicada por várias instituições de investigação.</a:t>
            </a:r>
          </a:p>
          <a:p>
            <a:endParaRPr lang="pt-PT" baseline="0" dirty="0" smtClean="0"/>
          </a:p>
          <a:p>
            <a:endParaRPr lang="pt-PT" baseline="0" dirty="0" smtClean="0"/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34DF0-5EB5-421C-A521-5713F5BACF37}" type="slidenum">
              <a:rPr lang="pt-PT" smtClean="0"/>
              <a:pPr/>
              <a:t>6</a:t>
            </a:fld>
            <a:endParaRPr lang="pt-P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Referir</a:t>
            </a:r>
            <a:r>
              <a:rPr lang="pt-PT" baseline="0" dirty="0" smtClean="0"/>
              <a:t> o nome das tecnologias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34DF0-5EB5-421C-A521-5713F5BACF37}" type="slidenum">
              <a:rPr lang="pt-PT" smtClean="0"/>
              <a:pPr/>
              <a:t>7</a:t>
            </a:fld>
            <a:endParaRPr lang="pt-P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O </a:t>
            </a:r>
            <a:r>
              <a:rPr lang="pt-PT" dirty="0" err="1" smtClean="0"/>
              <a:t>Dspace</a:t>
            </a:r>
            <a:r>
              <a:rPr lang="pt-PT" baseline="0" dirty="0" smtClean="0"/>
              <a:t> é um repositório de conteúdos digitais.</a:t>
            </a:r>
          </a:p>
          <a:p>
            <a:r>
              <a:rPr lang="pt-PT" dirty="0" smtClean="0"/>
              <a:t>A sua primeira</a:t>
            </a:r>
            <a:r>
              <a:rPr lang="pt-PT" baseline="0" dirty="0" smtClean="0"/>
              <a:t> utilização data de 2002, e actualmente já tem cerca de 1000 utilizadores estimados, sendo alguns deles instituições portuguesas. Referindo alguns nomes mais sonantes, temos: Universidade do Porto,  Universidade de Lisboa, Universidade de Coimbra, Universidade de Trás-os-Montes e Alto Douro.</a:t>
            </a:r>
          </a:p>
          <a:p>
            <a:endParaRPr lang="pt-PT" baseline="0" dirty="0" smtClean="0"/>
          </a:p>
          <a:p>
            <a:r>
              <a:rPr lang="pt-PT" baseline="0" dirty="0" smtClean="0"/>
              <a:t>As principais vantagens de utilização de utilização são:</a:t>
            </a:r>
          </a:p>
          <a:p>
            <a:r>
              <a:rPr lang="pt-PT" baseline="0" dirty="0" smtClean="0"/>
              <a:t>  - Grande comunidade de programadores e utilizadores;</a:t>
            </a:r>
          </a:p>
          <a:p>
            <a:r>
              <a:rPr lang="pt-PT" baseline="0" dirty="0" smtClean="0"/>
              <a:t>  - Software </a:t>
            </a:r>
            <a:r>
              <a:rPr lang="pt-PT" baseline="0" dirty="0" err="1" smtClean="0"/>
              <a:t>open-source</a:t>
            </a:r>
            <a:r>
              <a:rPr lang="pt-PT" baseline="0" dirty="0" smtClean="0"/>
              <a:t>;</a:t>
            </a:r>
          </a:p>
          <a:p>
            <a:r>
              <a:rPr lang="pt-PT" baseline="0" dirty="0" smtClean="0"/>
              <a:t>  - Bastante personalizável, tanto a nível de interface, </a:t>
            </a:r>
            <a:r>
              <a:rPr lang="pt-PT" baseline="0" dirty="0" err="1" smtClean="0"/>
              <a:t>metadados</a:t>
            </a:r>
            <a:r>
              <a:rPr lang="pt-PT" baseline="0" dirty="0" smtClean="0"/>
              <a:t>;</a:t>
            </a:r>
          </a:p>
          <a:p>
            <a:r>
              <a:rPr lang="pt-PT" baseline="0" dirty="0" smtClean="0"/>
              <a:t>  - Gestão e preservação de todos os tipos de conteúdo digital;</a:t>
            </a:r>
          </a:p>
          <a:p>
            <a:r>
              <a:rPr lang="pt-PT" baseline="0" dirty="0" smtClean="0"/>
              <a:t>  - Confiança no repositório pelos investigadores da UP (Repositório Aberto da UP).</a:t>
            </a:r>
          </a:p>
          <a:p>
            <a:endParaRPr lang="pt-PT" baseline="0" dirty="0" smtClean="0"/>
          </a:p>
          <a:p>
            <a:endParaRPr lang="pt-PT" baseline="0" dirty="0" smtClean="0"/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34DF0-5EB5-421C-A521-5713F5BACF37}" type="slidenum">
              <a:rPr lang="pt-PT" smtClean="0"/>
              <a:pPr/>
              <a:t>8</a:t>
            </a:fld>
            <a:endParaRPr lang="pt-P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No bloco maior temos o</a:t>
            </a:r>
            <a:r>
              <a:rPr lang="pt-PT" baseline="0" dirty="0" smtClean="0"/>
              <a:t> conjunto das</a:t>
            </a:r>
            <a:r>
              <a:rPr lang="pt-PT" dirty="0" smtClean="0"/>
              <a:t> comunidades existentes num</a:t>
            </a:r>
            <a:r>
              <a:rPr lang="pt-PT" baseline="0" dirty="0" smtClean="0"/>
              <a:t> repositório</a:t>
            </a:r>
            <a:r>
              <a:rPr lang="pt-PT" dirty="0" smtClean="0"/>
              <a:t> </a:t>
            </a:r>
            <a:r>
              <a:rPr lang="pt-PT" baseline="0" dirty="0" err="1" smtClean="0"/>
              <a:t>Dspace</a:t>
            </a:r>
            <a:r>
              <a:rPr lang="pt-PT" baseline="0" dirty="0" smtClean="0"/>
              <a:t>. Uma comunidade é uma organização, como por exemplo: um laboratório, um departamento, um centro de investigação, ou uma faculdade.  Cada uma das comunidades é composta por um ou vários utilizadores, sendo que cada um desses utilizadores, tem algumas restrições definidas pelo administrador dessa comunidade. Por exemplo, um utilizador pode ter permissões de leitura e escrita, enquanto outro leitor poderá só ter permissões de leitura.</a:t>
            </a:r>
          </a:p>
          <a:p>
            <a:endParaRPr lang="pt-PT" baseline="0" dirty="0" smtClean="0"/>
          </a:p>
          <a:p>
            <a:r>
              <a:rPr lang="pt-PT" baseline="0" dirty="0" smtClean="0"/>
              <a:t>Dentro da comunidade poderão haver diferentes colecções.</a:t>
            </a:r>
          </a:p>
          <a:p>
            <a:endParaRPr lang="pt-PT" baseline="0" dirty="0" smtClean="0"/>
          </a:p>
          <a:p>
            <a:r>
              <a:rPr lang="pt-PT" baseline="0" dirty="0" smtClean="0"/>
              <a:t>Dentro de cada uma das colecções poderão haver diferentes </a:t>
            </a:r>
            <a:r>
              <a:rPr lang="pt-PT" baseline="0" dirty="0" err="1" smtClean="0"/>
              <a:t>objetos</a:t>
            </a:r>
            <a:r>
              <a:rPr lang="pt-PT" baseline="0" dirty="0" smtClean="0"/>
              <a:t>.</a:t>
            </a:r>
          </a:p>
          <a:p>
            <a:endParaRPr lang="pt-PT" baseline="0" dirty="0" smtClean="0"/>
          </a:p>
          <a:p>
            <a:r>
              <a:rPr lang="pt-PT" baseline="0" dirty="0" smtClean="0"/>
              <a:t>Cada um dos </a:t>
            </a:r>
            <a:r>
              <a:rPr lang="pt-PT" baseline="0" dirty="0" err="1" smtClean="0"/>
              <a:t>objetos</a:t>
            </a:r>
            <a:r>
              <a:rPr lang="pt-PT" baseline="0" dirty="0" smtClean="0"/>
              <a:t> será composto por um ou mais ficheiros, e os seus respectivos </a:t>
            </a:r>
            <a:r>
              <a:rPr lang="pt-PT" baseline="0" dirty="0" err="1" smtClean="0"/>
              <a:t>metadados</a:t>
            </a:r>
            <a:r>
              <a:rPr lang="pt-PT" baseline="0" dirty="0" smtClean="0"/>
              <a:t>.</a:t>
            </a:r>
          </a:p>
          <a:p>
            <a:endParaRPr lang="pt-PT" baseline="0" dirty="0" smtClean="0"/>
          </a:p>
          <a:p>
            <a:r>
              <a:rPr lang="pt-PT" dirty="0" smtClean="0"/>
              <a:t>Basicamente,</a:t>
            </a:r>
            <a:r>
              <a:rPr lang="pt-PT" baseline="0" dirty="0" smtClean="0"/>
              <a:t> u</a:t>
            </a:r>
            <a:r>
              <a:rPr lang="pt-PT" dirty="0" smtClean="0"/>
              <a:t>tilizadores com permissões,</a:t>
            </a:r>
            <a:r>
              <a:rPr lang="pt-PT" baseline="0" dirty="0" smtClean="0"/>
              <a:t> numa </a:t>
            </a:r>
            <a:r>
              <a:rPr lang="pt-PT" baseline="0" dirty="0" err="1" smtClean="0"/>
              <a:t>coleção</a:t>
            </a:r>
            <a:r>
              <a:rPr lang="pt-PT" baseline="0" dirty="0" smtClean="0"/>
              <a:t> específica e numa colecção específica podem adicionar conteúdo digital, que neste caso seria o </a:t>
            </a:r>
            <a:r>
              <a:rPr lang="pt-PT" baseline="0" dirty="0" err="1" smtClean="0"/>
              <a:t>objeto</a:t>
            </a:r>
            <a:r>
              <a:rPr lang="pt-PT" baseline="0" dirty="0" smtClean="0"/>
              <a:t>, bastando para isso indicar os ficheiros a serem carregadas e preenchendo a respectiva informação.</a:t>
            </a:r>
            <a:endParaRPr lang="pt-PT" dirty="0" smtClean="0"/>
          </a:p>
          <a:p>
            <a:endParaRPr lang="pt-PT" baseline="0" dirty="0" smtClean="0"/>
          </a:p>
          <a:p>
            <a:endParaRPr lang="pt-PT" baseline="0" dirty="0" smtClean="0"/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34DF0-5EB5-421C-A521-5713F5BACF37}" type="slidenum">
              <a:rPr lang="pt-PT" smtClean="0"/>
              <a:pPr/>
              <a:t>9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40EC4A-B7FF-4D4E-8173-07E274896D21}" type="datetimeFigureOut">
              <a:rPr lang="en-US"/>
              <a:pPr/>
              <a:t>2/2/2012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41168-2801-4BE8-8560-C1E3A9842E6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8D0B72-2D89-48B1-B65A-CE4439F247CA}" type="datetimeFigureOut">
              <a:rPr lang="en-US"/>
              <a:pPr/>
              <a:t>2/2/2012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E87FCE-55B4-45D6-ABBE-A66843A0384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6EEB41-86E1-4C70-993C-993B9E06DEDF}" type="datetimeFigureOut">
              <a:rPr lang="en-US"/>
              <a:pPr/>
              <a:t>2/2/2012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FCA1D0-7711-4F8B-ACA1-B2DCD301252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B172FC-6131-4EE7-90ED-3BC32E94C124}" type="datetimeFigureOut">
              <a:rPr lang="en-US"/>
              <a:pPr/>
              <a:t>2/2/2012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6D5C12-9582-4FDD-9FCC-4365051570C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CBB9D4-FEE9-4454-A0C9-7DD527534F3B}" type="datetimeFigureOut">
              <a:rPr lang="en-US"/>
              <a:pPr/>
              <a:t>2/2/2012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F1CB1-175A-47E4-AF64-A2BC61E1EA5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1EBF1C-1D20-4119-BA4E-4AE279B1B58E}" type="datetimeFigureOut">
              <a:rPr lang="en-US"/>
              <a:pPr/>
              <a:t>2/2/2012</a:t>
            </a:fld>
            <a:endParaRPr lang="en-US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591FAF-DE9E-4544-B9EC-913220E2EE2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B22120-1113-48C2-A30A-00EE4AB9CA70}" type="datetimeFigureOut">
              <a:rPr lang="en-US"/>
              <a:pPr/>
              <a:t>2/2/2012</a:t>
            </a:fld>
            <a:endParaRPr lang="en-US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D9E0DE-4B89-407A-8CBB-F5BBC82EDF9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7B896C-4101-4D2C-80FE-DBD9AEC23688}" type="datetimeFigureOut">
              <a:rPr lang="en-US"/>
              <a:pPr/>
              <a:t>2/2/2012</a:t>
            </a:fld>
            <a:endParaRPr lang="en-US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0113BC-C05A-48D2-9DE0-7B3BF69B832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A65778-9E65-478D-8A44-190367E2C928}" type="datetimeFigureOut">
              <a:rPr lang="en-US"/>
              <a:pPr/>
              <a:t>2/2/2012</a:t>
            </a:fld>
            <a:endParaRPr lang="en-US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1D9D32-C89F-4A28-8319-007C009D8D8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0C6299-28FB-4E34-A7BE-2574E0FD1419}" type="datetimeFigureOut">
              <a:rPr lang="en-US"/>
              <a:pPr/>
              <a:t>2/2/2012</a:t>
            </a:fld>
            <a:endParaRPr lang="en-US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4CF1C-8C7E-4870-93DA-C2443F63225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PT" noProof="0" smtClean="0"/>
              <a:t>Clique no ícone para adicionar uma imagem</a:t>
            </a:r>
            <a:endParaRPr lang="en-US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BA6823-C8D2-4644-9002-66C0774E8FE5}" type="datetimeFigureOut">
              <a:rPr lang="en-US"/>
              <a:pPr/>
              <a:t>2/2/2012</a:t>
            </a:fld>
            <a:endParaRPr lang="en-US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C70F9-9F33-4A58-86B4-C386A35CCE5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931F20EF-00A7-410D-BD30-51266BA6E4D7}" type="datetimeFigureOut">
              <a:rPr lang="en-US"/>
              <a:pPr/>
              <a:t>2/2/2012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pt-PT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48EA6704-25F7-4CD8-8066-C5233E0DC840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5800" y="4214818"/>
            <a:ext cx="7772400" cy="2000264"/>
          </a:xfrm>
        </p:spPr>
        <p:txBody>
          <a:bodyPr/>
          <a:lstStyle/>
          <a:p>
            <a:r>
              <a:rPr lang="pt-PT" sz="4200" dirty="0" smtClean="0">
                <a:solidFill>
                  <a:schemeClr val="bg1"/>
                </a:solidFill>
              </a:rPr>
              <a:t>Modelo de Replicação para a Preservação e Interrogação de Dados Científicos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1044" y="0"/>
            <a:ext cx="2592956" cy="2221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aixaDeTexto 4"/>
          <p:cNvSpPr txBox="1"/>
          <p:nvPr/>
        </p:nvSpPr>
        <p:spPr>
          <a:xfrm>
            <a:off x="6286512" y="3286124"/>
            <a:ext cx="285748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100" b="1" dirty="0" err="1" smtClean="0"/>
              <a:t>Micael</a:t>
            </a:r>
            <a:r>
              <a:rPr lang="pt-PT" sz="2100" b="1" dirty="0" smtClean="0"/>
              <a:t> F. A. de Pinho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0" y="3286124"/>
            <a:ext cx="464343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100" b="1" dirty="0" smtClean="0"/>
              <a:t>Orientadora: Maria Cristina Ribeiro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/>
          </a:p>
          <a:p>
            <a:r>
              <a:rPr lang="pt-PT" dirty="0" err="1" smtClean="0"/>
              <a:t>Lots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Copies </a:t>
            </a:r>
            <a:r>
              <a:rPr lang="pt-PT" dirty="0" err="1" smtClean="0"/>
              <a:t>Keeps</a:t>
            </a:r>
            <a:r>
              <a:rPr lang="pt-PT" dirty="0" smtClean="0"/>
              <a:t> </a:t>
            </a:r>
            <a:r>
              <a:rPr lang="pt-PT" dirty="0" err="1" smtClean="0"/>
              <a:t>Stuff</a:t>
            </a:r>
            <a:r>
              <a:rPr lang="pt-PT" dirty="0" smtClean="0"/>
              <a:t> Safe;</a:t>
            </a:r>
          </a:p>
          <a:p>
            <a:r>
              <a:rPr lang="pt-PT" dirty="0" smtClean="0"/>
              <a:t>Sistema de Replicação;</a:t>
            </a:r>
          </a:p>
          <a:p>
            <a:r>
              <a:rPr lang="pt-PT" dirty="0" smtClean="0"/>
              <a:t>Universidade de </a:t>
            </a:r>
            <a:r>
              <a:rPr lang="pt-PT" dirty="0" err="1" smtClean="0"/>
              <a:t>Stanford</a:t>
            </a:r>
            <a:r>
              <a:rPr lang="pt-PT" dirty="0" smtClean="0"/>
              <a:t> – 2000;</a:t>
            </a:r>
          </a:p>
          <a:p>
            <a:r>
              <a:rPr lang="pt-PT" dirty="0" smtClean="0"/>
              <a:t>8600 </a:t>
            </a:r>
            <a:r>
              <a:rPr lang="pt-PT" dirty="0" err="1" smtClean="0"/>
              <a:t>e-journals</a:t>
            </a:r>
            <a:r>
              <a:rPr lang="pt-PT" dirty="0" smtClean="0"/>
              <a:t>;</a:t>
            </a:r>
          </a:p>
          <a:p>
            <a:r>
              <a:rPr lang="pt-PT" dirty="0" err="1" smtClean="0"/>
              <a:t>Open</a:t>
            </a:r>
            <a:r>
              <a:rPr lang="pt-PT" dirty="0" smtClean="0"/>
              <a:t> </a:t>
            </a:r>
            <a:r>
              <a:rPr lang="pt-PT" dirty="0" err="1" smtClean="0"/>
              <a:t>source</a:t>
            </a:r>
            <a:r>
              <a:rPr lang="pt-PT" dirty="0" smtClean="0"/>
              <a:t> software</a:t>
            </a:r>
          </a:p>
          <a:p>
            <a:r>
              <a:rPr lang="pt-PT" dirty="0" smtClean="0"/>
              <a:t>Redes LOCKSS privadas (</a:t>
            </a:r>
            <a:r>
              <a:rPr lang="pt-PT" dirty="0" err="1" smtClean="0"/>
              <a:t>PLNs</a:t>
            </a:r>
            <a:r>
              <a:rPr lang="pt-PT" dirty="0" smtClean="0"/>
              <a:t>)</a:t>
            </a:r>
          </a:p>
          <a:p>
            <a:pPr>
              <a:buNone/>
            </a:pPr>
            <a:endParaRPr lang="pt-PT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7554" y="71414"/>
            <a:ext cx="1264000" cy="124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/>
          </a:p>
          <a:p>
            <a:r>
              <a:rPr lang="pt-PT" dirty="0" smtClean="0"/>
              <a:t>Vantagens:</a:t>
            </a:r>
          </a:p>
          <a:p>
            <a:pPr lvl="1"/>
            <a:r>
              <a:rPr lang="pt-PT" dirty="0" smtClean="0"/>
              <a:t>Grande comunidade.</a:t>
            </a:r>
          </a:p>
          <a:p>
            <a:pPr lvl="1"/>
            <a:r>
              <a:rPr lang="pt-PT" dirty="0" smtClean="0"/>
              <a:t>Trabalho sobre a integração de LOCKSS com </a:t>
            </a:r>
            <a:r>
              <a:rPr lang="pt-PT" dirty="0" err="1" smtClean="0"/>
              <a:t>DSpace</a:t>
            </a:r>
            <a:r>
              <a:rPr lang="pt-PT" dirty="0" smtClean="0"/>
              <a:t>;</a:t>
            </a:r>
          </a:p>
          <a:p>
            <a:pPr lvl="1"/>
            <a:r>
              <a:rPr lang="pt-PT" dirty="0" smtClean="0"/>
              <a:t>Integridade do conteúdo digital.</a:t>
            </a:r>
          </a:p>
          <a:p>
            <a:pPr>
              <a:buNone/>
            </a:pPr>
            <a:endParaRPr lang="pt-PT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7554" y="71414"/>
            <a:ext cx="1264000" cy="124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/>
          </a:p>
          <a:p>
            <a:pPr>
              <a:buNone/>
            </a:pPr>
            <a:endParaRPr lang="pt-PT" dirty="0"/>
          </a:p>
        </p:txBody>
      </p:sp>
      <p:pic>
        <p:nvPicPr>
          <p:cNvPr id="4" name="Picture 2" descr="C:\Users\Bitaites\Desktop\LOCKSS_howitworks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1857364"/>
            <a:ext cx="7565688" cy="4475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7554" y="71414"/>
            <a:ext cx="1264000" cy="124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/>
          </a:p>
          <a:p>
            <a:pPr>
              <a:buNone/>
            </a:pPr>
            <a:endParaRPr lang="pt-PT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1236" y="2071678"/>
            <a:ext cx="8325606" cy="3724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7554" y="71414"/>
            <a:ext cx="1264000" cy="124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/>
          </a:p>
          <a:p>
            <a:r>
              <a:rPr lang="pt-PT" dirty="0" err="1" smtClean="0"/>
              <a:t>DuraSpace</a:t>
            </a:r>
            <a:r>
              <a:rPr lang="pt-PT" dirty="0" smtClean="0"/>
              <a:t>;</a:t>
            </a:r>
          </a:p>
          <a:p>
            <a:r>
              <a:rPr lang="pt-PT" dirty="0" smtClean="0"/>
              <a:t>Tecnologia recente;</a:t>
            </a:r>
          </a:p>
          <a:p>
            <a:r>
              <a:rPr lang="pt-PT" dirty="0" smtClean="0"/>
              <a:t>Conteúdos digitais na </a:t>
            </a:r>
            <a:r>
              <a:rPr lang="pt-PT" dirty="0" err="1" smtClean="0"/>
              <a:t>Cloud</a:t>
            </a:r>
            <a:r>
              <a:rPr lang="pt-PT" dirty="0" smtClean="0"/>
              <a:t>:</a:t>
            </a:r>
          </a:p>
          <a:p>
            <a:pPr lvl="1"/>
            <a:r>
              <a:rPr lang="pt-PT" dirty="0" err="1" smtClean="0"/>
              <a:t>Amazon</a:t>
            </a:r>
            <a:r>
              <a:rPr lang="pt-PT" dirty="0" smtClean="0"/>
              <a:t> s3;</a:t>
            </a:r>
          </a:p>
          <a:p>
            <a:pPr lvl="1"/>
            <a:r>
              <a:rPr lang="pt-PT" dirty="0" err="1" smtClean="0"/>
              <a:t>Rackspace</a:t>
            </a:r>
            <a:r>
              <a:rPr lang="pt-PT" dirty="0" smtClean="0"/>
              <a:t> </a:t>
            </a:r>
            <a:r>
              <a:rPr lang="pt-PT" dirty="0" err="1" smtClean="0"/>
              <a:t>Cloudfiles</a:t>
            </a:r>
            <a:r>
              <a:rPr lang="pt-PT" dirty="0" smtClean="0"/>
              <a:t>;</a:t>
            </a:r>
          </a:p>
          <a:p>
            <a:pPr lvl="1"/>
            <a:r>
              <a:rPr lang="pt-PT" dirty="0" smtClean="0"/>
              <a:t>EMC </a:t>
            </a:r>
            <a:r>
              <a:rPr lang="pt-PT" dirty="0" err="1" smtClean="0"/>
              <a:t>Atmos</a:t>
            </a:r>
            <a:r>
              <a:rPr lang="pt-PT" dirty="0" smtClean="0"/>
              <a:t>.</a:t>
            </a:r>
          </a:p>
          <a:p>
            <a:pPr>
              <a:buNone/>
            </a:pPr>
            <a:endParaRPr lang="pt-PT" dirty="0"/>
          </a:p>
        </p:txBody>
      </p:sp>
      <p:pic>
        <p:nvPicPr>
          <p:cNvPr id="4" name="Picture 2" descr="https://wiki.duraspace.org/download/attachments/25466584/DURACLOUD?version=1&amp;modificationDate=130393192619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5984" y="0"/>
            <a:ext cx="3492538" cy="12573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/>
          </a:p>
          <a:p>
            <a:pPr>
              <a:buNone/>
            </a:pPr>
            <a:endParaRPr lang="pt-PT" dirty="0"/>
          </a:p>
        </p:txBody>
      </p:sp>
      <p:pic>
        <p:nvPicPr>
          <p:cNvPr id="4" name="Picture 2" descr="https://wiki.duraspace.org/download/attachments/25466584/DURACLOUD?version=1&amp;modificationDate=130393192619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5984" y="0"/>
            <a:ext cx="3492538" cy="1257316"/>
          </a:xfrm>
          <a:prstGeom prst="rect">
            <a:avLst/>
          </a:prstGeom>
          <a:noFill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00" y="1785926"/>
            <a:ext cx="6912246" cy="4511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PT" dirty="0" smtClean="0">
                <a:solidFill>
                  <a:srgbClr val="262626"/>
                </a:solidFill>
              </a:rPr>
              <a:t>Plano de Trabalho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/>
          <a:lstStyle/>
          <a:p>
            <a:r>
              <a:rPr lang="pt-PT" dirty="0" smtClean="0"/>
              <a:t>2º Semestre: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Implementação do sistema de réplica do repositório de dados;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Implementação do sistema de interrogação;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Avaliação do modelo já existente para o repositório de dados;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Avaliação do sistema de réplica e interrogação;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Escrita da dissertação e de um artigo científico.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PT" dirty="0" smtClean="0">
                <a:solidFill>
                  <a:srgbClr val="262626"/>
                </a:solidFill>
              </a:rPr>
              <a:t>Plano de Trabalho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61178" y="2357431"/>
            <a:ext cx="8621644" cy="3011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PT" smtClean="0">
                <a:solidFill>
                  <a:srgbClr val="262626"/>
                </a:solidFill>
              </a:rPr>
              <a:t>Bibliografia</a:t>
            </a:r>
            <a:endParaRPr lang="pt-PT" dirty="0" smtClean="0">
              <a:solidFill>
                <a:srgbClr val="262626"/>
              </a:solidFill>
            </a:endParaRPr>
          </a:p>
        </p:txBody>
      </p:sp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Christopher A. Lee, Helen R. </a:t>
            </a:r>
            <a:r>
              <a:rPr lang="en-US" sz="2400" dirty="0" err="1" smtClean="0"/>
              <a:t>Tibbo</a:t>
            </a:r>
            <a:r>
              <a:rPr lang="en-US" sz="2400" dirty="0" smtClean="0"/>
              <a:t>, “Digital </a:t>
            </a:r>
            <a:r>
              <a:rPr lang="en-US" sz="2400" dirty="0" err="1" smtClean="0"/>
              <a:t>Curation</a:t>
            </a:r>
            <a:r>
              <a:rPr lang="en-US" sz="2400" dirty="0" smtClean="0"/>
              <a:t> and Trusted Repositories: Steps Toward Success”, School of Information and Library Science, University of North Carolina, Chapel Hill, NC</a:t>
            </a:r>
            <a:endParaRPr lang="en-US" sz="2400" b="1" dirty="0" smtClean="0"/>
          </a:p>
          <a:p>
            <a:r>
              <a:rPr lang="en-US" sz="2400" dirty="0" smtClean="0"/>
              <a:t>Andrew </a:t>
            </a:r>
            <a:r>
              <a:rPr lang="en-US" sz="2400" dirty="0" err="1" smtClean="0"/>
              <a:t>Treloar</a:t>
            </a:r>
            <a:r>
              <a:rPr lang="en-US" sz="2400" dirty="0" smtClean="0"/>
              <a:t>, David </a:t>
            </a:r>
            <a:r>
              <a:rPr lang="en-US" sz="2400" dirty="0" err="1" smtClean="0"/>
              <a:t>Groenewegen</a:t>
            </a:r>
            <a:r>
              <a:rPr lang="en-US" sz="2400" dirty="0" smtClean="0"/>
              <a:t>, </a:t>
            </a:r>
            <a:r>
              <a:rPr lang="en-US" sz="2400" dirty="0" err="1" smtClean="0"/>
              <a:t>Cathrine</a:t>
            </a:r>
            <a:r>
              <a:rPr lang="en-US" sz="2400" dirty="0" smtClean="0"/>
              <a:t> </a:t>
            </a:r>
            <a:r>
              <a:rPr lang="en-US" sz="2400" dirty="0" err="1" smtClean="0"/>
              <a:t>Harboe-Ree</a:t>
            </a:r>
            <a:r>
              <a:rPr lang="en-US" sz="2400" dirty="0" smtClean="0"/>
              <a:t>, “The Data </a:t>
            </a:r>
            <a:r>
              <a:rPr lang="en-US" sz="2400" dirty="0" err="1" smtClean="0"/>
              <a:t>Curation</a:t>
            </a:r>
            <a:r>
              <a:rPr lang="en-US" sz="2400" dirty="0" smtClean="0"/>
              <a:t> Continuum: Managing Data Objects in Institutional Repositories”, </a:t>
            </a:r>
            <a:r>
              <a:rPr lang="pt-PT" sz="2400" dirty="0" err="1" smtClean="0"/>
              <a:t>D-Lib</a:t>
            </a:r>
            <a:r>
              <a:rPr lang="pt-PT" sz="2400" dirty="0" smtClean="0"/>
              <a:t> Magazine </a:t>
            </a:r>
            <a:r>
              <a:rPr lang="pt-PT" sz="2400" dirty="0" err="1" smtClean="0"/>
              <a:t>September</a:t>
            </a:r>
            <a:r>
              <a:rPr lang="pt-PT" sz="2400" dirty="0" smtClean="0"/>
              <a:t>/</a:t>
            </a:r>
            <a:r>
              <a:rPr lang="pt-PT" sz="2400" dirty="0" err="1" smtClean="0"/>
              <a:t>October</a:t>
            </a:r>
            <a:r>
              <a:rPr lang="pt-PT" sz="2400" dirty="0" smtClean="0"/>
              <a:t> 2007</a:t>
            </a:r>
          </a:p>
          <a:p>
            <a:r>
              <a:rPr lang="pt-PT" sz="2400" dirty="0" smtClean="0"/>
              <a:t>Cristina Ribeiro, </a:t>
            </a:r>
            <a:r>
              <a:rPr lang="pt-PT" sz="2400" dirty="0" err="1" smtClean="0"/>
              <a:t>Eloy</a:t>
            </a:r>
            <a:r>
              <a:rPr lang="pt-PT" sz="2400" dirty="0" smtClean="0"/>
              <a:t> Rodrigues, Eugénia Matos Fernandes, Ricardo Saraiva, “Os Repositórios da Dados Científicos: Estado da Arte”, http://hdl.handle.net/10216/23806</a:t>
            </a:r>
            <a:endParaRPr lang="en-US" sz="2400" dirty="0" smtClean="0"/>
          </a:p>
          <a:p>
            <a:endParaRPr lang="en-US" dirty="0" smtClean="0"/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endParaRPr lang="en-US" dirty="0" smtClean="0"/>
          </a:p>
          <a:p>
            <a:endParaRPr lang="en-US" b="1" dirty="0" smtClean="0"/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PT" dirty="0" smtClean="0">
                <a:solidFill>
                  <a:srgbClr val="262626"/>
                </a:solidFill>
              </a:rPr>
              <a:t>Índice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25963"/>
          </a:xfrm>
        </p:spPr>
        <p:txBody>
          <a:bodyPr/>
          <a:lstStyle/>
          <a:p>
            <a:r>
              <a:rPr lang="pt-PT" dirty="0" smtClean="0"/>
              <a:t>Projecto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Contexto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Protótipo em Desenvolvimento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Problemas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Solução</a:t>
            </a:r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Tecnologias</a:t>
            </a:r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Plano de Trabalho</a:t>
            </a:r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Bibliografia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PT" dirty="0" smtClean="0">
                <a:solidFill>
                  <a:srgbClr val="262626"/>
                </a:solidFill>
              </a:rPr>
              <a:t>Contexto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/>
          <a:lstStyle/>
          <a:p>
            <a:r>
              <a:rPr lang="pt-PT" dirty="0" smtClean="0"/>
              <a:t>Tecnologias digitais;</a:t>
            </a:r>
          </a:p>
          <a:p>
            <a:r>
              <a:rPr lang="pt-PT" dirty="0" smtClean="0"/>
              <a:t>Investigação;</a:t>
            </a:r>
          </a:p>
          <a:p>
            <a:r>
              <a:rPr lang="pt-PT" dirty="0" smtClean="0"/>
              <a:t>Conjuntos de dados (</a:t>
            </a:r>
            <a:r>
              <a:rPr lang="pt-PT" dirty="0" err="1" smtClean="0"/>
              <a:t>Datasets</a:t>
            </a:r>
            <a:r>
              <a:rPr lang="pt-PT" dirty="0" smtClean="0"/>
              <a:t>): textuais, imagens ou vídeos;</a:t>
            </a:r>
          </a:p>
          <a:p>
            <a:r>
              <a:rPr lang="pt-PT" dirty="0" smtClean="0"/>
              <a:t>Descrição dos conjuntos de dados: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Tipo de dados envolvidos;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Condições de utilização e recolha.</a:t>
            </a:r>
          </a:p>
          <a:p>
            <a:pPr>
              <a:buFont typeface="Wingdings" pitchFamily="2" charset="2"/>
              <a:buChar char="§"/>
            </a:pPr>
            <a:r>
              <a:rPr lang="pt-PT" dirty="0" smtClean="0"/>
              <a:t>Preservação e acessibilidade dos conjuntos de dados.</a:t>
            </a:r>
          </a:p>
          <a:p>
            <a:pPr lvl="1">
              <a:buFont typeface="Wingdings" pitchFamily="2" charset="2"/>
              <a:buChar char="§"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PT" dirty="0" smtClean="0">
                <a:solidFill>
                  <a:srgbClr val="262626"/>
                </a:solidFill>
              </a:rPr>
              <a:t>Protótipo em Desenvolvimento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/>
          </a:p>
          <a:p>
            <a:r>
              <a:rPr lang="pt-PT" dirty="0" smtClean="0"/>
              <a:t>Repositório Científico de Dados da Universidade do Porto</a:t>
            </a:r>
          </a:p>
          <a:p>
            <a:r>
              <a:rPr lang="pt-PT" dirty="0" smtClean="0"/>
              <a:t>Objectivos: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Recolha e catalogação de dados científicos;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Detecção e especificação de casos de utilização;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Construção de um repositório científico de dados;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Armazenamento dos dados recolhidos.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PT" dirty="0" smtClean="0">
                <a:solidFill>
                  <a:srgbClr val="262626"/>
                </a:solidFill>
              </a:rPr>
              <a:t>Problemas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/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Falha de acesso à informação: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Temporária;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Definitiva.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PT" dirty="0" smtClean="0">
                <a:solidFill>
                  <a:srgbClr val="262626"/>
                </a:solidFill>
              </a:rPr>
              <a:t>Solução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/>
          </a:p>
          <a:p>
            <a:r>
              <a:rPr lang="pt-PT" dirty="0" smtClean="0"/>
              <a:t>Modelo de replicação para a Preservação e Interrogação de Dados Científicos: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Sistema de replicação de </a:t>
            </a:r>
            <a:r>
              <a:rPr lang="pt-PT" dirty="0" err="1" smtClean="0"/>
              <a:t>Datasets</a:t>
            </a:r>
            <a:r>
              <a:rPr lang="pt-PT" dirty="0" smtClean="0"/>
              <a:t>;</a:t>
            </a:r>
          </a:p>
          <a:p>
            <a:pPr lvl="1">
              <a:buFont typeface="Wingdings" pitchFamily="2" charset="2"/>
              <a:buChar char="§"/>
            </a:pPr>
            <a:r>
              <a:rPr lang="pt-PT" dirty="0" smtClean="0"/>
              <a:t> Sistema de interrogação da informação contida nos </a:t>
            </a:r>
            <a:r>
              <a:rPr lang="pt-PT" dirty="0" err="1" smtClean="0"/>
              <a:t>Datasets</a:t>
            </a:r>
            <a:r>
              <a:rPr lang="pt-PT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Tecnologias</a:t>
            </a:r>
            <a:br>
              <a:rPr lang="pt-PT" dirty="0" smtClean="0"/>
            </a:br>
            <a:endParaRPr lang="pt-P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1357298"/>
            <a:ext cx="3095636" cy="112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5140" y="2214554"/>
            <a:ext cx="148590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38" name="Picture 2" descr="https://wiki.duraspace.org/download/attachments/25466584/DURACLOUD?version=1&amp;modificationDate=130393192619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71736" y="3429000"/>
            <a:ext cx="3492538" cy="12573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e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Repositório Digital;</a:t>
            </a:r>
          </a:p>
          <a:p>
            <a:r>
              <a:rPr lang="pt-PT" dirty="0" smtClean="0"/>
              <a:t>2002;</a:t>
            </a:r>
          </a:p>
          <a:p>
            <a:r>
              <a:rPr lang="pt-PT" dirty="0" smtClean="0"/>
              <a:t>1000 utilizadores;</a:t>
            </a:r>
          </a:p>
          <a:p>
            <a:endParaRPr lang="pt-PT" sz="800" dirty="0" smtClean="0"/>
          </a:p>
          <a:p>
            <a:r>
              <a:rPr lang="pt-PT" dirty="0" smtClean="0"/>
              <a:t>Vantagens:</a:t>
            </a:r>
          </a:p>
          <a:p>
            <a:pPr lvl="1"/>
            <a:r>
              <a:rPr lang="pt-PT" dirty="0" smtClean="0"/>
              <a:t>Grande comunidade;</a:t>
            </a:r>
          </a:p>
          <a:p>
            <a:pPr lvl="1"/>
            <a:r>
              <a:rPr lang="pt-PT" dirty="0" err="1" smtClean="0"/>
              <a:t>Open</a:t>
            </a:r>
            <a:r>
              <a:rPr lang="pt-PT" dirty="0" smtClean="0"/>
              <a:t> </a:t>
            </a:r>
            <a:r>
              <a:rPr lang="pt-PT" dirty="0" err="1" smtClean="0"/>
              <a:t>source</a:t>
            </a:r>
            <a:r>
              <a:rPr lang="pt-PT" dirty="0" smtClean="0"/>
              <a:t>;</a:t>
            </a:r>
          </a:p>
          <a:p>
            <a:pPr lvl="1"/>
            <a:r>
              <a:rPr lang="pt-PT" dirty="0" smtClean="0"/>
              <a:t>Personalizável;</a:t>
            </a:r>
          </a:p>
          <a:p>
            <a:pPr lvl="1"/>
            <a:r>
              <a:rPr lang="pt-PT" dirty="0" smtClean="0"/>
              <a:t>Conteúdo digital diverso;</a:t>
            </a:r>
          </a:p>
          <a:p>
            <a:pPr lvl="1"/>
            <a:r>
              <a:rPr lang="pt-PT" dirty="0" smtClean="0"/>
              <a:t>Confiança;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0"/>
            <a:ext cx="3095636" cy="112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0"/>
            <a:ext cx="3095636" cy="112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1500166" y="1500174"/>
            <a:ext cx="6024106" cy="4989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6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160</Template>
  <TotalTime>0</TotalTime>
  <Words>1724</Words>
  <Application>Microsoft Office PowerPoint</Application>
  <PresentationFormat>Apresentação no Ecrã (4:3)</PresentationFormat>
  <Paragraphs>202</Paragraphs>
  <Slides>18</Slides>
  <Notes>18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18</vt:i4>
      </vt:variant>
    </vt:vector>
  </HeadingPairs>
  <TitlesOfParts>
    <vt:vector size="19" baseType="lpstr">
      <vt:lpstr>160</vt:lpstr>
      <vt:lpstr>Modelo de Replicação para a Preservação e Interrogação de Dados Científicos</vt:lpstr>
      <vt:lpstr>Índice</vt:lpstr>
      <vt:lpstr>Contexto</vt:lpstr>
      <vt:lpstr>Protótipo em Desenvolvimento</vt:lpstr>
      <vt:lpstr>Problemas</vt:lpstr>
      <vt:lpstr>Solução</vt:lpstr>
      <vt:lpstr>Tecnologias </vt:lpstr>
      <vt:lpstr>Diapositivo 8</vt:lpstr>
      <vt:lpstr>Diapositivo 9</vt:lpstr>
      <vt:lpstr>Diapositivo 10</vt:lpstr>
      <vt:lpstr>Diapositivo 11</vt:lpstr>
      <vt:lpstr>Diapositivo 12</vt:lpstr>
      <vt:lpstr>Diapositivo 13</vt:lpstr>
      <vt:lpstr>Diapositivo 14</vt:lpstr>
      <vt:lpstr>Diapositivo 15</vt:lpstr>
      <vt:lpstr>Plano de Trabalho</vt:lpstr>
      <vt:lpstr>Plano de Trabalho</vt:lpstr>
      <vt:lpstr>Bibliografia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Repositório Científico de Dados da UP</dc:title>
  <dc:creator>Bitaites</dc:creator>
  <cp:lastModifiedBy>Bitaites</cp:lastModifiedBy>
  <cp:revision>129</cp:revision>
  <dcterms:created xsi:type="dcterms:W3CDTF">2011-05-08T02:48:55Z</dcterms:created>
  <dcterms:modified xsi:type="dcterms:W3CDTF">2012-02-02T11:29:10Z</dcterms:modified>
</cp:coreProperties>
</file>